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8"/>
  </p:notesMasterIdLst>
  <p:sldIdLst>
    <p:sldId id="256" r:id="rId2"/>
    <p:sldId id="285" r:id="rId3"/>
    <p:sldId id="286" r:id="rId4"/>
    <p:sldId id="287" r:id="rId5"/>
    <p:sldId id="288" r:id="rId6"/>
    <p:sldId id="289" r:id="rId7"/>
    <p:sldId id="290" r:id="rId8"/>
    <p:sldId id="291" r:id="rId9"/>
    <p:sldId id="292" r:id="rId10"/>
    <p:sldId id="293" r:id="rId11"/>
    <p:sldId id="294" r:id="rId12"/>
    <p:sldId id="295" r:id="rId13"/>
    <p:sldId id="296" r:id="rId14"/>
    <p:sldId id="297" r:id="rId15"/>
    <p:sldId id="298" r:id="rId16"/>
    <p:sldId id="299" r:id="rId17"/>
    <p:sldId id="300" r:id="rId18"/>
    <p:sldId id="301" r:id="rId19"/>
    <p:sldId id="302" r:id="rId20"/>
    <p:sldId id="303" r:id="rId21"/>
    <p:sldId id="304" r:id="rId22"/>
    <p:sldId id="305" r:id="rId23"/>
    <p:sldId id="306" r:id="rId24"/>
    <p:sldId id="307" r:id="rId25"/>
    <p:sldId id="308" r:id="rId26"/>
    <p:sldId id="309" r:id="rId27"/>
    <p:sldId id="310" r:id="rId28"/>
    <p:sldId id="257" r:id="rId29"/>
    <p:sldId id="258" r:id="rId30"/>
    <p:sldId id="259" r:id="rId31"/>
    <p:sldId id="260" r:id="rId32"/>
    <p:sldId id="261" r:id="rId33"/>
    <p:sldId id="262" r:id="rId34"/>
    <p:sldId id="263" r:id="rId35"/>
    <p:sldId id="264" r:id="rId36"/>
    <p:sldId id="265" r:id="rId37"/>
    <p:sldId id="266" r:id="rId38"/>
    <p:sldId id="267" r:id="rId39"/>
    <p:sldId id="268" r:id="rId40"/>
    <p:sldId id="269" r:id="rId41"/>
    <p:sldId id="270" r:id="rId42"/>
    <p:sldId id="271" r:id="rId43"/>
    <p:sldId id="272" r:id="rId44"/>
    <p:sldId id="273" r:id="rId45"/>
    <p:sldId id="274" r:id="rId46"/>
    <p:sldId id="275" r:id="rId47"/>
    <p:sldId id="276" r:id="rId48"/>
    <p:sldId id="277" r:id="rId49"/>
    <p:sldId id="278" r:id="rId50"/>
    <p:sldId id="279" r:id="rId51"/>
    <p:sldId id="280" r:id="rId52"/>
    <p:sldId id="281" r:id="rId53"/>
    <p:sldId id="282" r:id="rId54"/>
    <p:sldId id="283" r:id="rId55"/>
    <p:sldId id="311" r:id="rId56"/>
    <p:sldId id="312" r:id="rId57"/>
    <p:sldId id="313" r:id="rId58"/>
    <p:sldId id="314" r:id="rId59"/>
    <p:sldId id="315" r:id="rId60"/>
    <p:sldId id="316" r:id="rId61"/>
    <p:sldId id="317" r:id="rId62"/>
    <p:sldId id="318" r:id="rId63"/>
    <p:sldId id="319" r:id="rId64"/>
    <p:sldId id="320" r:id="rId65"/>
    <p:sldId id="321" r:id="rId66"/>
    <p:sldId id="322" r:id="rId67"/>
    <p:sldId id="323" r:id="rId68"/>
    <p:sldId id="324" r:id="rId69"/>
    <p:sldId id="325" r:id="rId70"/>
    <p:sldId id="326" r:id="rId71"/>
    <p:sldId id="327" r:id="rId72"/>
    <p:sldId id="328" r:id="rId73"/>
    <p:sldId id="329" r:id="rId74"/>
    <p:sldId id="330" r:id="rId75"/>
    <p:sldId id="331" r:id="rId76"/>
    <p:sldId id="332" r:id="rId77"/>
    <p:sldId id="333" r:id="rId78"/>
    <p:sldId id="334" r:id="rId79"/>
    <p:sldId id="335" r:id="rId80"/>
    <p:sldId id="336" r:id="rId81"/>
    <p:sldId id="337" r:id="rId82"/>
    <p:sldId id="338" r:id="rId83"/>
    <p:sldId id="284" r:id="rId84"/>
    <p:sldId id="339" r:id="rId85"/>
    <p:sldId id="340" r:id="rId86"/>
    <p:sldId id="341" r:id="rId87"/>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CAD7"/>
          </a:solidFill>
        </a:fill>
      </a:tcStyle>
    </a:wholeTbl>
    <a:band2H>
      <a:tcTxStyle/>
      <a:tcStyle>
        <a:tcBdr/>
        <a:fill>
          <a:solidFill>
            <a:srgbClr val="E7E7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CD4CA"/>
          </a:solidFill>
        </a:fill>
      </a:tcStyle>
    </a:wholeTbl>
    <a:band2H>
      <a:tcTxStyle/>
      <a:tcStyle>
        <a:tcBdr/>
        <a:fill>
          <a:solidFill>
            <a:srgbClr val="F6EB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7D7D7"/>
          </a:solidFill>
        </a:fill>
      </a:tcStyle>
    </a:wholeTbl>
    <a:band2H>
      <a:tcTxStyle/>
      <a:tcStyle>
        <a:tcBdr/>
        <a:fill>
          <a:solidFill>
            <a:srgbClr val="ECEC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108" y="5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viewProps" Target="viewProp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notesMaster" Target="notesMasters/notesMaster1.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n-lt"/>
        <a:ea typeface="+mn-ea"/>
        <a:cs typeface="+mn-cs"/>
        <a:sym typeface="Arial"/>
      </a:defRPr>
    </a:lvl1pPr>
    <a:lvl2pPr indent="228600" defTabSz="457200" latinLnBrk="0">
      <a:defRPr sz="1200">
        <a:latin typeface="+mn-lt"/>
        <a:ea typeface="+mn-ea"/>
        <a:cs typeface="+mn-cs"/>
        <a:sym typeface="Arial"/>
      </a:defRPr>
    </a:lvl2pPr>
    <a:lvl3pPr indent="457200" defTabSz="457200" latinLnBrk="0">
      <a:defRPr sz="1200">
        <a:latin typeface="+mn-lt"/>
        <a:ea typeface="+mn-ea"/>
        <a:cs typeface="+mn-cs"/>
        <a:sym typeface="Arial"/>
      </a:defRPr>
    </a:lvl3pPr>
    <a:lvl4pPr indent="685800" defTabSz="457200" latinLnBrk="0">
      <a:defRPr sz="1200">
        <a:latin typeface="+mn-lt"/>
        <a:ea typeface="+mn-ea"/>
        <a:cs typeface="+mn-cs"/>
        <a:sym typeface="Arial"/>
      </a:defRPr>
    </a:lvl4pPr>
    <a:lvl5pPr indent="914400" defTabSz="457200" latinLnBrk="0">
      <a:defRPr sz="1200">
        <a:latin typeface="+mn-lt"/>
        <a:ea typeface="+mn-ea"/>
        <a:cs typeface="+mn-cs"/>
        <a:sym typeface="Arial"/>
      </a:defRPr>
    </a:lvl5pPr>
    <a:lvl6pPr indent="1143000" defTabSz="457200" latinLnBrk="0">
      <a:defRPr sz="1200">
        <a:latin typeface="+mn-lt"/>
        <a:ea typeface="+mn-ea"/>
        <a:cs typeface="+mn-cs"/>
        <a:sym typeface="Arial"/>
      </a:defRPr>
    </a:lvl6pPr>
    <a:lvl7pPr indent="1371600" defTabSz="457200" latinLnBrk="0">
      <a:defRPr sz="1200">
        <a:latin typeface="+mn-lt"/>
        <a:ea typeface="+mn-ea"/>
        <a:cs typeface="+mn-cs"/>
        <a:sym typeface="Arial"/>
      </a:defRPr>
    </a:lvl7pPr>
    <a:lvl8pPr indent="1600200" defTabSz="457200" latinLnBrk="0">
      <a:defRPr sz="1200">
        <a:latin typeface="+mn-lt"/>
        <a:ea typeface="+mn-ea"/>
        <a:cs typeface="+mn-cs"/>
        <a:sym typeface="Arial"/>
      </a:defRPr>
    </a:lvl8pPr>
    <a:lvl9pPr indent="1828800" defTabSz="457200" latinLnBrk="0">
      <a:defRPr sz="1200">
        <a:latin typeface="+mn-lt"/>
        <a:ea typeface="+mn-ea"/>
        <a:cs typeface="+mn-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5e Figure + Caption">
    <p:spTree>
      <p:nvGrpSpPr>
        <p:cNvPr id="1" name=""/>
        <p:cNvGrpSpPr/>
        <p:nvPr/>
      </p:nvGrpSpPr>
      <p:grpSpPr>
        <a:xfrm>
          <a:off x="0" y="0"/>
          <a:ext cx="0" cy="0"/>
          <a:chOff x="0" y="0"/>
          <a:chExt cx="0" cy="0"/>
        </a:xfrm>
      </p:grpSpPr>
      <p:sp>
        <p:nvSpPr>
          <p:cNvPr id="23" name="Title Text"/>
          <p:cNvSpPr txBox="1">
            <a:spLocks noGrp="1"/>
          </p:cNvSpPr>
          <p:nvPr>
            <p:ph type="title"/>
          </p:nvPr>
        </p:nvSpPr>
        <p:spPr>
          <a:xfrm>
            <a:off x="249435" y="-1"/>
            <a:ext cx="8513565" cy="807816"/>
          </a:xfrm>
          <a:prstGeom prst="rect">
            <a:avLst/>
          </a:prstGeom>
        </p:spPr>
        <p:txBody>
          <a:bodyPr/>
          <a:lstStyle/>
          <a:p>
            <a:r>
              <a:t>Title Text</a:t>
            </a:r>
          </a:p>
        </p:txBody>
      </p:sp>
      <p:sp>
        <p:nvSpPr>
          <p:cNvPr id="24" name="Body Level One…"/>
          <p:cNvSpPr txBox="1">
            <a:spLocks noGrp="1"/>
          </p:cNvSpPr>
          <p:nvPr>
            <p:ph type="body" sz="quarter" idx="1"/>
          </p:nvPr>
        </p:nvSpPr>
        <p:spPr>
          <a:xfrm>
            <a:off x="457200" y="5831015"/>
            <a:ext cx="8229600" cy="581001"/>
          </a:xfrm>
          <a:prstGeom prst="rect">
            <a:avLst/>
          </a:prstGeom>
        </p:spPr>
        <p:txBody>
          <a:bodyPr anchor="b"/>
          <a:lstStyle>
            <a:lvl1pPr marL="0" indent="0">
              <a:spcBef>
                <a:spcPts val="0"/>
              </a:spcBef>
              <a:buClrTx/>
              <a:buSzTx/>
              <a:buFontTx/>
              <a:buNone/>
              <a:defRPr sz="3600" b="1">
                <a:solidFill>
                  <a:srgbClr val="007FA3"/>
                </a:solidFill>
                <a:latin typeface="Times New Roman"/>
                <a:ea typeface="Times New Roman"/>
                <a:cs typeface="Times New Roman"/>
                <a:sym typeface="Times New Roman"/>
              </a:defRPr>
            </a:lvl1pPr>
            <a:lvl2pPr marL="0" indent="228600">
              <a:spcBef>
                <a:spcPts val="0"/>
              </a:spcBef>
              <a:buClrTx/>
              <a:buSzTx/>
              <a:buFontTx/>
              <a:buNone/>
              <a:defRPr sz="3600" b="1">
                <a:solidFill>
                  <a:srgbClr val="007FA3"/>
                </a:solidFill>
                <a:latin typeface="Times New Roman"/>
                <a:ea typeface="Times New Roman"/>
                <a:cs typeface="Times New Roman"/>
                <a:sym typeface="Times New Roman"/>
              </a:defRPr>
            </a:lvl2pPr>
            <a:lvl3pPr marL="0" indent="457200">
              <a:spcBef>
                <a:spcPts val="0"/>
              </a:spcBef>
              <a:buClrTx/>
              <a:buSzTx/>
              <a:buFontTx/>
              <a:buNone/>
              <a:defRPr sz="3600" b="1">
                <a:solidFill>
                  <a:srgbClr val="007FA3"/>
                </a:solidFill>
                <a:latin typeface="Times New Roman"/>
                <a:ea typeface="Times New Roman"/>
                <a:cs typeface="Times New Roman"/>
                <a:sym typeface="Times New Roman"/>
              </a:defRPr>
            </a:lvl3pPr>
            <a:lvl4pPr marL="0" indent="685800">
              <a:spcBef>
                <a:spcPts val="0"/>
              </a:spcBef>
              <a:buClrTx/>
              <a:buSzTx/>
              <a:buFontTx/>
              <a:buNone/>
              <a:defRPr sz="3600" b="1">
                <a:solidFill>
                  <a:srgbClr val="007FA3"/>
                </a:solidFill>
                <a:latin typeface="Times New Roman"/>
                <a:ea typeface="Times New Roman"/>
                <a:cs typeface="Times New Roman"/>
                <a:sym typeface="Times New Roman"/>
              </a:defRPr>
            </a:lvl4pPr>
            <a:lvl5pPr marL="0" indent="914400">
              <a:spcBef>
                <a:spcPts val="0"/>
              </a:spcBef>
              <a:buClrTx/>
              <a:buSzTx/>
              <a:buFontTx/>
              <a:buNone/>
              <a:defRPr sz="3600" b="1">
                <a:solidFill>
                  <a:srgbClr val="007FA3"/>
                </a:solidFill>
                <a:latin typeface="Times New Roman"/>
                <a:ea typeface="Times New Roman"/>
                <a:cs typeface="Times New Roman"/>
                <a:sym typeface="Times New Roman"/>
              </a:defRPr>
            </a:lvl5pPr>
          </a:lstStyle>
          <a:p>
            <a:r>
              <a:t>Body Level One</a:t>
            </a:r>
          </a:p>
          <a:p>
            <a:pPr lvl="1"/>
            <a:r>
              <a:t>Body Level Two</a:t>
            </a:r>
          </a:p>
          <a:p>
            <a:pPr lvl="2"/>
            <a:r>
              <a:t>Body Level Three</a:t>
            </a:r>
          </a:p>
          <a:p>
            <a:pPr lvl="3"/>
            <a:r>
              <a:t>Body Level Four</a:t>
            </a:r>
          </a:p>
          <a:p>
            <a:pPr lvl="4"/>
            <a:r>
              <a:t>Body Level Five</a:t>
            </a:r>
          </a:p>
        </p:txBody>
      </p:sp>
      <p:sp>
        <p:nvSpPr>
          <p:cNvPr id="25" name="Slide Number"/>
          <p:cNvSpPr txBox="1">
            <a:spLocks noGrp="1"/>
          </p:cNvSpPr>
          <p:nvPr>
            <p:ph type="sldNum" sz="quarter" idx="2"/>
          </p:nvPr>
        </p:nvSpPr>
        <p:spPr>
          <a:xfrm>
            <a:off x="8789857" y="97180"/>
            <a:ext cx="231238" cy="214661"/>
          </a:xfrm>
          <a:prstGeom prst="rect">
            <a:avLst/>
          </a:prstGeom>
        </p:spPr>
        <p:txBody>
          <a:bodyPr/>
          <a:lstStyle>
            <a:lvl1pPr>
              <a:defRPr>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5e Title &amp; Content">
    <p:spTree>
      <p:nvGrpSpPr>
        <p:cNvPr id="1" name=""/>
        <p:cNvGrpSpPr/>
        <p:nvPr/>
      </p:nvGrpSpPr>
      <p:grpSpPr>
        <a:xfrm>
          <a:off x="0" y="0"/>
          <a:ext cx="0" cy="0"/>
          <a:chOff x="0" y="0"/>
          <a:chExt cx="0" cy="0"/>
        </a:xfrm>
      </p:grpSpPr>
      <p:sp>
        <p:nvSpPr>
          <p:cNvPr id="32" name="Title Text"/>
          <p:cNvSpPr txBox="1">
            <a:spLocks noGrp="1"/>
          </p:cNvSpPr>
          <p:nvPr>
            <p:ph type="title"/>
          </p:nvPr>
        </p:nvSpPr>
        <p:spPr>
          <a:prstGeom prst="rect">
            <a:avLst/>
          </a:prstGeom>
        </p:spPr>
        <p:txBody>
          <a:bodyPr/>
          <a:lstStyle/>
          <a:p>
            <a:r>
              <a:t>Title Text</a:t>
            </a:r>
          </a:p>
        </p:txBody>
      </p:sp>
      <p:sp>
        <p:nvSpPr>
          <p:cNvPr id="3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58233" y="0"/>
            <a:ext cx="8513234" cy="816042"/>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chor="b">
            <a:normAutofit/>
          </a:bodyPr>
          <a:lstStyle/>
          <a:p>
            <a:r>
              <a:t>Title Text</a:t>
            </a:r>
          </a:p>
        </p:txBody>
      </p:sp>
      <p:pic>
        <p:nvPicPr>
          <p:cNvPr id="3" name="Shape 15" descr="Shape 15"/>
          <p:cNvPicPr>
            <a:picLocks noChangeAspect="1"/>
          </p:cNvPicPr>
          <p:nvPr/>
        </p:nvPicPr>
        <p:blipFill>
          <a:blip r:embed="rId4">
            <a:extLst/>
          </a:blip>
          <a:stretch>
            <a:fillRect/>
          </a:stretch>
        </p:blipFill>
        <p:spPr>
          <a:xfrm>
            <a:off x="443971" y="6429709"/>
            <a:ext cx="918000" cy="279915"/>
          </a:xfrm>
          <a:prstGeom prst="rect">
            <a:avLst/>
          </a:prstGeom>
          <a:ln w="12700">
            <a:miter lim="400000"/>
          </a:ln>
        </p:spPr>
      </p:pic>
      <p:sp>
        <p:nvSpPr>
          <p:cNvPr id="4" name="Shape 16"/>
          <p:cNvSpPr txBox="1"/>
          <p:nvPr/>
        </p:nvSpPr>
        <p:spPr>
          <a:xfrm>
            <a:off x="1600199" y="6429343"/>
            <a:ext cx="7162801" cy="281901"/>
          </a:xfrm>
          <a:prstGeom prst="rect">
            <a:avLst/>
          </a:prstGeom>
          <a:ln w="12700">
            <a:miter lim="400000"/>
          </a:ln>
          <a:extLst>
            <a:ext uri="{C572A759-6A51-4108-AA02-DFA0A04FC94B}">
              <ma14:wrappingTextBoxFlag xmlns:ma14="http://schemas.microsoft.com/office/mac/drawingml/2011/main" xmlns="" val="1"/>
            </a:ext>
          </a:extLst>
        </p:spPr>
        <p:txBody>
          <a:bodyPr lIns="45699" tIns="45699" rIns="45699" bIns="45699">
            <a:spAutoFit/>
          </a:bodyPr>
          <a:lstStyle>
            <a:lvl1pPr algn="r">
              <a:defRPr sz="1200">
                <a:latin typeface="Verdana"/>
                <a:ea typeface="Verdana"/>
                <a:cs typeface="Verdana"/>
                <a:sym typeface="Verdana"/>
              </a:defRPr>
            </a:lvl1pPr>
          </a:lstStyle>
          <a:p>
            <a:r>
              <a:t>Copyright © 2019, 2015, 2012 Pearson Education, Inc. All Rights Reserved</a:t>
            </a:r>
          </a:p>
        </p:txBody>
      </p:sp>
      <p:sp>
        <p:nvSpPr>
          <p:cNvPr id="5" name="Body Level One…"/>
          <p:cNvSpPr txBox="1">
            <a:spLocks noGrp="1"/>
          </p:cNvSpPr>
          <p:nvPr>
            <p:ph type="body" idx="1"/>
          </p:nvPr>
        </p:nvSpPr>
        <p:spPr>
          <a:xfrm>
            <a:off x="400049" y="913012"/>
            <a:ext cx="8229601" cy="5031976"/>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ormAutofit/>
          </a:bodyPr>
          <a:lstStyle>
            <a:lvl2pPr marL="787400" indent="-228600"/>
            <a:lvl3pPr marL="1193800" indent="-177800"/>
            <a:lvl4pPr marL="1701800" indent="-228600"/>
            <a:lvl5pPr marL="2108200" indent="-177800"/>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4419600" y="6172200"/>
            <a:ext cx="2133600" cy="368301"/>
          </a:xfrm>
          <a:prstGeom prst="rect">
            <a:avLst/>
          </a:prstGeom>
          <a:ln w="12700">
            <a:miter lim="400000"/>
          </a:ln>
        </p:spPr>
        <p:txBody>
          <a:bodyPr wrap="none" lIns="45699" tIns="45699" rIns="45699" bIns="45699" anchor="ctr">
            <a:spAutoFit/>
          </a:bodyPr>
          <a:lstStyle>
            <a:lvl1pPr algn="r">
              <a:defRPr sz="900">
                <a:solidFill>
                  <a:srgbClr val="FFFFFF"/>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Lst>
  <p:transition spd="med"/>
  <p:txStyles>
    <p:titleStyle>
      <a:lvl1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1pPr>
      <a:lvl2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2pPr>
      <a:lvl3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3pPr>
      <a:lvl4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4pPr>
      <a:lvl5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5pPr>
      <a:lvl6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6pPr>
      <a:lvl7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7pPr>
      <a:lvl8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8pPr>
      <a:lvl9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9pPr>
    </p:titleStyle>
    <p:bodyStyle>
      <a:lvl1pPr marL="304800" marR="0" indent="-2032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1pPr>
      <a:lvl2pPr marL="835025" marR="0" indent="-276225"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2pPr>
      <a:lvl3pPr marL="12065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3pPr>
      <a:lvl4pPr marL="16637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4pPr>
      <a:lvl5pPr marL="21209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5pPr>
      <a:lvl6pPr marL="25781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6pPr>
      <a:lvl7pPr marL="30353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7pPr>
      <a:lvl8pPr marL="34925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8pPr>
      <a:lvl9pPr marL="39497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Shape 195"/>
          <p:cNvSpPr txBox="1">
            <a:spLocks noGrp="1"/>
          </p:cNvSpPr>
          <p:nvPr>
            <p:ph type="title"/>
          </p:nvPr>
        </p:nvSpPr>
        <p:spPr>
          <a:prstGeom prst="rect">
            <a:avLst/>
          </a:prstGeom>
        </p:spPr>
        <p:txBody>
          <a:bodyPr lIns="0" tIns="0" rIns="0" bIns="0"/>
          <a:lstStyle/>
          <a:p>
            <a:pPr defTabSz="713231">
              <a:defRPr sz="3432"/>
            </a:pPr>
            <a:r>
              <a:t>Data Structures and Abstractions with Java</a:t>
            </a:r>
            <a:r>
              <a:rPr baseline="30018"/>
              <a:t>™</a:t>
            </a:r>
          </a:p>
        </p:txBody>
      </p:sp>
      <p:sp>
        <p:nvSpPr>
          <p:cNvPr id="44" name="Shape 196"/>
          <p:cNvSpPr txBox="1">
            <a:spLocks noGrp="1"/>
          </p:cNvSpPr>
          <p:nvPr>
            <p:ph type="body" idx="1"/>
          </p:nvPr>
        </p:nvSpPr>
        <p:spPr>
          <a:xfrm>
            <a:off x="379413" y="816041"/>
            <a:ext cx="8229601" cy="5031976"/>
          </a:xfrm>
          <a:prstGeom prst="rect">
            <a:avLst/>
          </a:prstGeom>
        </p:spPr>
        <p:txBody>
          <a:bodyPr lIns="0" tIns="0" rIns="0" bIns="0"/>
          <a:lstStyle/>
          <a:p>
            <a:pPr marL="0" indent="0">
              <a:spcBef>
                <a:spcPts val="0"/>
              </a:spcBef>
              <a:buSzTx/>
              <a:buNone/>
              <a:defRPr sz="2000">
                <a:solidFill>
                  <a:srgbClr val="007FA3"/>
                </a:solidFill>
              </a:defRPr>
            </a:pPr>
            <a:r>
              <a:t>5</a:t>
            </a:r>
            <a:r>
              <a:rPr baseline="30000"/>
              <a:t>th</a:t>
            </a:r>
            <a:r>
              <a:t> Edition</a:t>
            </a:r>
          </a:p>
        </p:txBody>
      </p:sp>
      <p:sp>
        <p:nvSpPr>
          <p:cNvPr id="45" name="Shape 198"/>
          <p:cNvSpPr txBox="1"/>
          <p:nvPr/>
        </p:nvSpPr>
        <p:spPr>
          <a:xfrm>
            <a:off x="4727734" y="2879658"/>
            <a:ext cx="3657600" cy="45237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noAutofit/>
          </a:bodyPr>
          <a:lstStyle>
            <a:lvl1pPr defTabSz="685800">
              <a:defRPr sz="3300" b="1">
                <a:solidFill>
                  <a:srgbClr val="007FA3"/>
                </a:solidFill>
                <a:latin typeface="Times New Roman"/>
                <a:ea typeface="Times New Roman"/>
                <a:cs typeface="Times New Roman"/>
                <a:sym typeface="Times New Roman"/>
              </a:defRPr>
            </a:lvl1pPr>
          </a:lstStyle>
          <a:p>
            <a:r>
              <a:rPr lang="en-US" sz="4100" dirty="0"/>
              <a:t>Module 12 – Searching and Dictionaries</a:t>
            </a:r>
            <a:endParaRPr sz="4100" dirty="0"/>
          </a:p>
        </p:txBody>
      </p:sp>
      <p:sp>
        <p:nvSpPr>
          <p:cNvPr id="46" name="Shape 199"/>
          <p:cNvSpPr txBox="1"/>
          <p:nvPr/>
        </p:nvSpPr>
        <p:spPr>
          <a:xfrm>
            <a:off x="4727734" y="4215267"/>
            <a:ext cx="3657600" cy="1826692"/>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noAutofit/>
          </a:bodyPr>
          <a:lstStyle>
            <a:lvl1pPr>
              <a:defRPr sz="4400" b="1">
                <a:solidFill>
                  <a:srgbClr val="007FA3"/>
                </a:solidFill>
                <a:latin typeface="Times New Roman"/>
                <a:ea typeface="Times New Roman"/>
                <a:cs typeface="Times New Roman"/>
                <a:sym typeface="Times New Roman"/>
              </a:defRPr>
            </a:lvl1pPr>
          </a:lstStyle>
          <a:p>
            <a:r>
              <a:rPr lang="en-US" sz="2600" dirty="0"/>
              <a:t>Including:</a:t>
            </a:r>
          </a:p>
          <a:p>
            <a:r>
              <a:rPr lang="en-US" sz="2600" dirty="0"/>
              <a:t>Chapter 19 – Searching</a:t>
            </a:r>
          </a:p>
          <a:p>
            <a:r>
              <a:rPr lang="en-US" sz="2600" dirty="0"/>
              <a:t>Chapter 20 – </a:t>
            </a:r>
            <a:r>
              <a:rPr sz="2600" dirty="0"/>
              <a:t>Dictionaries</a:t>
            </a:r>
            <a:endParaRPr lang="en-US" sz="2600" dirty="0"/>
          </a:p>
          <a:p>
            <a:r>
              <a:rPr lang="en-US" sz="2600" dirty="0"/>
              <a:t>Chapter 21 – Dictionary Implementations</a:t>
            </a:r>
            <a:endParaRPr sz="2600" dirty="0"/>
          </a:p>
        </p:txBody>
      </p:sp>
      <p:pic>
        <p:nvPicPr>
          <p:cNvPr id="47" name="Picture 6" descr="Picture 6"/>
          <p:cNvPicPr>
            <a:picLocks noChangeAspect="1"/>
          </p:cNvPicPr>
          <p:nvPr/>
        </p:nvPicPr>
        <p:blipFill>
          <a:blip r:embed="rId2">
            <a:extLst/>
          </a:blip>
          <a:stretch>
            <a:fillRect/>
          </a:stretch>
        </p:blipFill>
        <p:spPr>
          <a:xfrm>
            <a:off x="379413" y="1421040"/>
            <a:ext cx="4124641" cy="4776560"/>
          </a:xfrm>
          <a:prstGeom prst="rect">
            <a:avLst/>
          </a:prstGeom>
          <a:ln w="12700">
            <a:miter lim="400000"/>
          </a:ln>
          <a:effectLst>
            <a:outerShdw blurRad="50800" dist="38100" dir="2700000" rotWithShape="0">
              <a:srgbClr val="000000">
                <a:alpha val="40000"/>
              </a:srgbClr>
            </a:outerShdw>
          </a:effectLst>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Title 1"/>
          <p:cNvSpPr txBox="1">
            <a:spLocks noGrp="1"/>
          </p:cNvSpPr>
          <p:nvPr>
            <p:ph type="title"/>
          </p:nvPr>
        </p:nvSpPr>
        <p:spPr>
          <a:prstGeom prst="rect">
            <a:avLst/>
          </a:prstGeom>
        </p:spPr>
        <p:txBody>
          <a:bodyPr/>
          <a:lstStyle>
            <a:lvl1pPr defTabSz="704087">
              <a:defRPr sz="3387"/>
            </a:lvl1pPr>
          </a:lstStyle>
          <a:p>
            <a:r>
              <a:t>Efficiency of a Sequential Search of an Array</a:t>
            </a:r>
          </a:p>
        </p:txBody>
      </p:sp>
      <p:sp>
        <p:nvSpPr>
          <p:cNvPr id="90" name="Content Placeholder 2"/>
          <p:cNvSpPr txBox="1">
            <a:spLocks noGrp="1"/>
          </p:cNvSpPr>
          <p:nvPr>
            <p:ph type="body" idx="1"/>
          </p:nvPr>
        </p:nvSpPr>
        <p:spPr>
          <a:prstGeom prst="rect">
            <a:avLst/>
          </a:prstGeom>
        </p:spPr>
        <p:txBody>
          <a:bodyPr/>
          <a:lstStyle/>
          <a:p>
            <a:r>
              <a:t>The time efficiency of a sequential search of an array.</a:t>
            </a:r>
          </a:p>
          <a:p>
            <a:pPr lvl="1"/>
            <a:r>
              <a:t>Best case </a:t>
            </a:r>
            <a:r>
              <a:rPr>
                <a:latin typeface="Times New Roman"/>
                <a:ea typeface="Times New Roman"/>
                <a:cs typeface="Times New Roman"/>
                <a:sym typeface="Times New Roman"/>
              </a:rPr>
              <a:t>O(1)</a:t>
            </a:r>
          </a:p>
          <a:p>
            <a:pPr lvl="1"/>
            <a:r>
              <a:t>Worst case: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1"/>
            <a:r>
              <a:t>Average case: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itle 1"/>
          <p:cNvSpPr txBox="1">
            <a:spLocks noGrp="1"/>
          </p:cNvSpPr>
          <p:nvPr>
            <p:ph type="title"/>
          </p:nvPr>
        </p:nvSpPr>
        <p:spPr>
          <a:prstGeom prst="rect">
            <a:avLst/>
          </a:prstGeom>
        </p:spPr>
        <p:txBody>
          <a:bodyPr>
            <a:normAutofit fontScale="90000"/>
          </a:bodyPr>
          <a:lstStyle>
            <a:lvl1pPr defTabSz="877823">
              <a:defRPr sz="4224"/>
            </a:lvl1pPr>
          </a:lstStyle>
          <a:p>
            <a:r>
              <a:t>Sequential Search of a Sorted Array</a:t>
            </a:r>
          </a:p>
        </p:txBody>
      </p:sp>
      <p:sp>
        <p:nvSpPr>
          <p:cNvPr id="93" name="FIGURE 19-4 Coins sorted by their mint dates"/>
          <p:cNvSpPr txBox="1">
            <a:spLocks noGrp="1"/>
          </p:cNvSpPr>
          <p:nvPr>
            <p:ph type="body" sz="quarter" idx="1"/>
          </p:nvPr>
        </p:nvSpPr>
        <p:spPr>
          <a:prstGeom prst="rect">
            <a:avLst/>
          </a:prstGeom>
        </p:spPr>
        <p:txBody>
          <a:bodyPr>
            <a:normAutofit fontScale="92500" lnSpcReduction="10000"/>
          </a:bodyPr>
          <a:lstStyle>
            <a:lvl1pPr defTabSz="658368">
              <a:defRPr sz="3168"/>
            </a:lvl1pPr>
          </a:lstStyle>
          <a:p>
            <a:r>
              <a:t>FIGURE 19-4 Coins sorted by their mint dates</a:t>
            </a:r>
          </a:p>
        </p:txBody>
      </p:sp>
      <p:pic>
        <p:nvPicPr>
          <p:cNvPr id="94" name="A diagram represents series of 8 coins sorted by their mint class. " descr="A diagram represents series of 8 coins sorted by their mint class. "/>
          <p:cNvPicPr>
            <a:picLocks noChangeAspect="1"/>
          </p:cNvPicPr>
          <p:nvPr/>
        </p:nvPicPr>
        <p:blipFill>
          <a:blip r:embed="rId2">
            <a:extLst/>
          </a:blip>
          <a:stretch>
            <a:fillRect/>
          </a:stretch>
        </p:blipFill>
        <p:spPr>
          <a:xfrm>
            <a:off x="304800" y="2849879"/>
            <a:ext cx="8534400" cy="1158241"/>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itle 1"/>
          <p:cNvSpPr txBox="1">
            <a:spLocks noGrp="1"/>
          </p:cNvSpPr>
          <p:nvPr>
            <p:ph type="title"/>
          </p:nvPr>
        </p:nvSpPr>
        <p:spPr>
          <a:prstGeom prst="rect">
            <a:avLst/>
          </a:prstGeom>
        </p:spPr>
        <p:txBody>
          <a:bodyPr>
            <a:normAutofit fontScale="90000"/>
          </a:bodyPr>
          <a:lstStyle/>
          <a:p>
            <a:r>
              <a:t>Binary Search of a Sorted Array</a:t>
            </a:r>
          </a:p>
        </p:txBody>
      </p:sp>
      <p:sp>
        <p:nvSpPr>
          <p:cNvPr id="97" name="FIGURE 19-5 Ignoring one half of the data when the data is sorted"/>
          <p:cNvSpPr txBox="1">
            <a:spLocks noGrp="1"/>
          </p:cNvSpPr>
          <p:nvPr>
            <p:ph type="body" sz="quarter" idx="1"/>
          </p:nvPr>
        </p:nvSpPr>
        <p:spPr>
          <a:prstGeom prst="rect">
            <a:avLst/>
          </a:prstGeom>
        </p:spPr>
        <p:txBody>
          <a:bodyPr/>
          <a:lstStyle>
            <a:lvl1pPr defTabSz="457200">
              <a:defRPr sz="2200"/>
            </a:lvl1pPr>
          </a:lstStyle>
          <a:p>
            <a:r>
              <a:t>FIGURE 19-5 Ignoring one half of the data when the data is sorted</a:t>
            </a:r>
          </a:p>
        </p:txBody>
      </p:sp>
      <p:pic>
        <p:nvPicPr>
          <p:cNvPr id="98" name="A diagram illustrates a boy tearing a notebook with a call out message reads, I don’t need this half of the book. I’ll just throw it away.&#10;&#10;Picture 2" descr="A diagram illustrates a boy tearing a notebook with a call out message reads, I don’t need this half of the book. I’ll just throw it away.Picture 2"/>
          <p:cNvPicPr>
            <a:picLocks noChangeAspect="1"/>
          </p:cNvPicPr>
          <p:nvPr/>
        </p:nvPicPr>
        <p:blipFill>
          <a:blip r:embed="rId2">
            <a:extLst/>
          </a:blip>
          <a:stretch>
            <a:fillRect/>
          </a:stretch>
        </p:blipFill>
        <p:spPr>
          <a:xfrm>
            <a:off x="1529764" y="1326818"/>
            <a:ext cx="6084473" cy="4098328"/>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noGrp="1"/>
          </p:cNvSpPr>
          <p:nvPr>
            <p:ph type="title"/>
          </p:nvPr>
        </p:nvSpPr>
        <p:spPr>
          <a:prstGeom prst="rect">
            <a:avLst/>
          </a:prstGeom>
        </p:spPr>
        <p:txBody>
          <a:bodyPr>
            <a:normAutofit fontScale="90000"/>
          </a:bodyPr>
          <a:lstStyle/>
          <a:p>
            <a:r>
              <a:t>Binary Search of a Sorted Array</a:t>
            </a:r>
          </a:p>
        </p:txBody>
      </p:sp>
      <p:sp>
        <p:nvSpPr>
          <p:cNvPr id="101" name="Content Placeholder 2"/>
          <p:cNvSpPr txBox="1">
            <a:spLocks noGrp="1"/>
          </p:cNvSpPr>
          <p:nvPr>
            <p:ph type="body" sz="quarter" idx="1"/>
          </p:nvPr>
        </p:nvSpPr>
        <p:spPr>
          <a:prstGeom prst="rect">
            <a:avLst/>
          </a:prstGeom>
        </p:spPr>
        <p:txBody>
          <a:bodyPr/>
          <a:lstStyle>
            <a:lvl1pPr defTabSz="649223">
              <a:defRPr sz="2556"/>
            </a:lvl1pPr>
          </a:lstStyle>
          <a:p>
            <a:r>
              <a:t>First draft of an algorithm for a binary search of an array</a:t>
            </a:r>
          </a:p>
        </p:txBody>
      </p:sp>
      <p:sp>
        <p:nvSpPr>
          <p:cNvPr id="102" name="Algorithm to search a[0] through a[n − 1] for desiredItem…"/>
          <p:cNvSpPr txBox="1"/>
          <p:nvPr/>
        </p:nvSpPr>
        <p:spPr>
          <a:xfrm>
            <a:off x="737871" y="1520508"/>
            <a:ext cx="6194843" cy="2794557"/>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marL="310515" defTabSz="457200">
              <a:spcBef>
                <a:spcPts val="600"/>
              </a:spcBef>
              <a:defRPr sz="1800" b="1" i="1">
                <a:solidFill>
                  <a:schemeClr val="accent6"/>
                </a:solidFill>
                <a:latin typeface="Times"/>
                <a:ea typeface="Times"/>
                <a:cs typeface="Times"/>
                <a:sym typeface="Times"/>
              </a:defRPr>
            </a:pPr>
            <a:r>
              <a:t>Algorithm to search </a:t>
            </a:r>
            <a:r>
              <a:rPr i="0">
                <a:latin typeface="+mn-lt"/>
                <a:ea typeface="+mn-ea"/>
                <a:cs typeface="+mn-cs"/>
                <a:sym typeface="Arial"/>
              </a:rPr>
              <a:t>a[0] </a:t>
            </a:r>
            <a:r>
              <a:t>through </a:t>
            </a:r>
            <a:r>
              <a:rPr i="0">
                <a:latin typeface="+mn-lt"/>
                <a:ea typeface="+mn-ea"/>
                <a:cs typeface="+mn-cs"/>
                <a:sym typeface="Arial"/>
              </a:rPr>
              <a:t>a[n − 1] </a:t>
            </a:r>
            <a:r>
              <a:t>for </a:t>
            </a:r>
            <a:r>
              <a:rPr i="0">
                <a:latin typeface="+mn-lt"/>
                <a:ea typeface="+mn-ea"/>
                <a:cs typeface="+mn-cs"/>
                <a:sym typeface="Arial"/>
              </a:rPr>
              <a:t>desiredItem</a:t>
            </a:r>
          </a:p>
          <a:p>
            <a:pPr marL="310515" defTabSz="457200">
              <a:spcBef>
                <a:spcPts val="600"/>
              </a:spcBef>
              <a:defRPr sz="1800" i="1">
                <a:latin typeface="Times New Roman"/>
                <a:ea typeface="Times New Roman"/>
                <a:cs typeface="Times New Roman"/>
                <a:sym typeface="Times New Roman"/>
              </a:defRPr>
            </a:pPr>
            <a:r>
              <a:rPr i="0">
                <a:latin typeface="+mn-lt"/>
                <a:ea typeface="+mn-ea"/>
                <a:cs typeface="+mn-cs"/>
                <a:sym typeface="Arial"/>
              </a:rPr>
              <a:t>mid = </a:t>
            </a:r>
            <a:r>
              <a:t>approximate midpoint between </a:t>
            </a:r>
            <a:r>
              <a:rPr i="0">
                <a:latin typeface="+mn-lt"/>
                <a:ea typeface="+mn-ea"/>
                <a:cs typeface="+mn-cs"/>
                <a:sym typeface="Arial"/>
              </a:rPr>
              <a:t>0 </a:t>
            </a:r>
            <a:r>
              <a:t>and </a:t>
            </a:r>
            <a:r>
              <a:rPr i="0">
                <a:latin typeface="+mn-lt"/>
                <a:ea typeface="+mn-ea"/>
                <a:cs typeface="+mn-cs"/>
                <a:sym typeface="Arial"/>
              </a:rPr>
              <a:t>n – 1</a:t>
            </a:r>
          </a:p>
          <a:p>
            <a:pPr marL="310515" defTabSz="457200">
              <a:spcBef>
                <a:spcPts val="600"/>
              </a:spcBef>
              <a:defRPr sz="1800"/>
            </a:pPr>
            <a:r>
              <a:rPr b="1"/>
              <a:t>if </a:t>
            </a:r>
            <a:r>
              <a:t>(desiredItem </a:t>
            </a:r>
            <a:r>
              <a:rPr i="1">
                <a:latin typeface="Times New Roman"/>
                <a:ea typeface="Times New Roman"/>
                <a:cs typeface="Times New Roman"/>
                <a:sym typeface="Times New Roman"/>
              </a:rPr>
              <a:t>equals </a:t>
            </a:r>
            <a:r>
              <a:t>a[mid])</a:t>
            </a:r>
            <a:endParaRPr>
              <a:latin typeface="Times New Roman"/>
              <a:ea typeface="Times New Roman"/>
              <a:cs typeface="Times New Roman"/>
              <a:sym typeface="Times New Roman"/>
            </a:endParaRPr>
          </a:p>
          <a:p>
            <a:pPr marL="488315" defTabSz="457200">
              <a:spcBef>
                <a:spcPts val="600"/>
              </a:spcBef>
              <a:defRPr sz="1800" b="1"/>
            </a:pPr>
            <a:r>
              <a:t>return true</a:t>
            </a:r>
            <a:endParaRPr>
              <a:latin typeface="Times New Roman"/>
              <a:ea typeface="Times New Roman"/>
              <a:cs typeface="Times New Roman"/>
              <a:sym typeface="Times New Roman"/>
            </a:endParaRPr>
          </a:p>
          <a:p>
            <a:pPr marL="310515" defTabSz="457200">
              <a:spcBef>
                <a:spcPts val="600"/>
              </a:spcBef>
              <a:defRPr sz="1800"/>
            </a:pPr>
            <a:r>
              <a:rPr b="1"/>
              <a:t>else if </a:t>
            </a:r>
            <a:r>
              <a:t>(desiredItem &lt; a[mid])</a:t>
            </a:r>
            <a:endParaRPr>
              <a:latin typeface="Times New Roman"/>
              <a:ea typeface="Times New Roman"/>
              <a:cs typeface="Times New Roman"/>
              <a:sym typeface="Times New Roman"/>
            </a:endParaRPr>
          </a:p>
          <a:p>
            <a:pPr marL="488315" defTabSz="457200">
              <a:spcBef>
                <a:spcPts val="600"/>
              </a:spcBef>
              <a:defRPr sz="1800" i="1">
                <a:latin typeface="Times New Roman"/>
                <a:ea typeface="Times New Roman"/>
                <a:cs typeface="Times New Roman"/>
                <a:sym typeface="Times New Roman"/>
              </a:defRPr>
            </a:pPr>
            <a:r>
              <a:rPr b="1" i="0">
                <a:latin typeface="+mn-lt"/>
                <a:ea typeface="+mn-ea"/>
                <a:cs typeface="+mn-cs"/>
                <a:sym typeface="Arial"/>
              </a:rPr>
              <a:t>return </a:t>
            </a:r>
            <a:r>
              <a:t>the result of searching </a:t>
            </a:r>
            <a:r>
              <a:rPr i="0">
                <a:latin typeface="+mn-lt"/>
                <a:ea typeface="+mn-ea"/>
                <a:cs typeface="+mn-cs"/>
                <a:sym typeface="Arial"/>
              </a:rPr>
              <a:t>a[0] </a:t>
            </a:r>
            <a:r>
              <a:t>through </a:t>
            </a:r>
            <a:r>
              <a:rPr i="0">
                <a:latin typeface="+mn-lt"/>
                <a:ea typeface="+mn-ea"/>
                <a:cs typeface="+mn-cs"/>
                <a:sym typeface="Arial"/>
              </a:rPr>
              <a:t>a[mid – 1]</a:t>
            </a:r>
          </a:p>
          <a:p>
            <a:pPr marL="310515" defTabSz="457200">
              <a:spcBef>
                <a:spcPts val="600"/>
              </a:spcBef>
              <a:defRPr sz="1800"/>
            </a:pPr>
            <a:r>
              <a:rPr b="1"/>
              <a:t>else if </a:t>
            </a:r>
            <a:r>
              <a:t>(desiredItem &gt; a[mid])</a:t>
            </a:r>
            <a:endParaRPr>
              <a:latin typeface="Times New Roman"/>
              <a:ea typeface="Times New Roman"/>
              <a:cs typeface="Times New Roman"/>
              <a:sym typeface="Times New Roman"/>
            </a:endParaRPr>
          </a:p>
          <a:p>
            <a:pPr marL="488315" defTabSz="457200">
              <a:spcBef>
                <a:spcPts val="600"/>
              </a:spcBef>
              <a:defRPr sz="1800" i="1">
                <a:latin typeface="Times New Roman"/>
                <a:ea typeface="Times New Roman"/>
                <a:cs typeface="Times New Roman"/>
                <a:sym typeface="Times New Roman"/>
              </a:defRPr>
            </a:pPr>
            <a:r>
              <a:rPr b="1" i="0">
                <a:latin typeface="+mn-lt"/>
                <a:ea typeface="+mn-ea"/>
                <a:cs typeface="+mn-cs"/>
                <a:sym typeface="Arial"/>
              </a:rPr>
              <a:t>return </a:t>
            </a:r>
            <a:r>
              <a:t>the result of searching </a:t>
            </a:r>
            <a:r>
              <a:rPr i="0">
                <a:latin typeface="+mn-lt"/>
                <a:ea typeface="+mn-ea"/>
                <a:cs typeface="+mn-cs"/>
                <a:sym typeface="Arial"/>
              </a:rPr>
              <a:t>a[mid + 1] </a:t>
            </a:r>
            <a:r>
              <a:t>through </a:t>
            </a:r>
            <a:r>
              <a:rPr i="0">
                <a:latin typeface="+mn-lt"/>
                <a:ea typeface="+mn-ea"/>
                <a:cs typeface="+mn-cs"/>
                <a:sym typeface="Arial"/>
              </a:rPr>
              <a:t>a[n – 1]</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itle 1"/>
          <p:cNvSpPr txBox="1">
            <a:spLocks noGrp="1"/>
          </p:cNvSpPr>
          <p:nvPr>
            <p:ph type="title"/>
          </p:nvPr>
        </p:nvSpPr>
        <p:spPr>
          <a:prstGeom prst="rect">
            <a:avLst/>
          </a:prstGeom>
        </p:spPr>
        <p:txBody>
          <a:bodyPr>
            <a:normAutofit fontScale="90000"/>
          </a:bodyPr>
          <a:lstStyle/>
          <a:p>
            <a:r>
              <a:t>Binary Search of a Sorted Array</a:t>
            </a:r>
          </a:p>
        </p:txBody>
      </p:sp>
      <p:sp>
        <p:nvSpPr>
          <p:cNvPr id="105" name="Content Placeholder 2"/>
          <p:cNvSpPr txBox="1">
            <a:spLocks noGrp="1"/>
          </p:cNvSpPr>
          <p:nvPr>
            <p:ph type="body" sz="quarter" idx="1"/>
          </p:nvPr>
        </p:nvSpPr>
        <p:spPr>
          <a:prstGeom prst="rect">
            <a:avLst/>
          </a:prstGeom>
        </p:spPr>
        <p:txBody>
          <a:bodyPr>
            <a:normAutofit fontScale="92500" lnSpcReduction="10000"/>
          </a:bodyPr>
          <a:lstStyle>
            <a:lvl1pPr defTabSz="804672">
              <a:defRPr sz="3168"/>
            </a:lvl1pPr>
          </a:lstStyle>
          <a:p>
            <a:r>
              <a:t>Revision of binary search algorithm as method</a:t>
            </a:r>
          </a:p>
        </p:txBody>
      </p:sp>
      <p:sp>
        <p:nvSpPr>
          <p:cNvPr id="106" name="Algorithm binarySearch(a, first, last, desiredItem)…"/>
          <p:cNvSpPr txBox="1"/>
          <p:nvPr/>
        </p:nvSpPr>
        <p:spPr>
          <a:xfrm>
            <a:off x="902971" y="1519490"/>
            <a:ext cx="7438748" cy="3130982"/>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marL="310515" defTabSz="457200">
              <a:spcBef>
                <a:spcPts val="600"/>
              </a:spcBef>
              <a:defRPr sz="1800" b="1">
                <a:solidFill>
                  <a:schemeClr val="accent6"/>
                </a:solidFill>
              </a:defRPr>
            </a:pPr>
            <a:r>
              <a:rPr i="1">
                <a:latin typeface="Times"/>
                <a:ea typeface="Times"/>
                <a:cs typeface="Times"/>
                <a:sym typeface="Times"/>
              </a:rPr>
              <a:t>Algorithm </a:t>
            </a:r>
            <a:r>
              <a:t>binarySearch(a, first, last, desiredItem)</a:t>
            </a:r>
            <a:endParaRPr>
              <a:latin typeface="Times New Roman"/>
              <a:ea typeface="Times New Roman"/>
              <a:cs typeface="Times New Roman"/>
              <a:sym typeface="Times New Roman"/>
            </a:endParaRPr>
          </a:p>
          <a:p>
            <a:pPr marL="310515" defTabSz="457200">
              <a:spcBef>
                <a:spcPts val="600"/>
              </a:spcBef>
              <a:defRPr sz="1800" i="1">
                <a:latin typeface="Times New Roman"/>
                <a:ea typeface="Times New Roman"/>
                <a:cs typeface="Times New Roman"/>
                <a:sym typeface="Times New Roman"/>
              </a:defRPr>
            </a:pPr>
            <a:r>
              <a:rPr i="0">
                <a:latin typeface="+mn-lt"/>
                <a:ea typeface="+mn-ea"/>
                <a:cs typeface="+mn-cs"/>
                <a:sym typeface="Arial"/>
              </a:rPr>
              <a:t>mid = </a:t>
            </a:r>
            <a:r>
              <a:t>approximate midpoint between </a:t>
            </a:r>
            <a:r>
              <a:rPr i="0">
                <a:latin typeface="+mn-lt"/>
                <a:ea typeface="+mn-ea"/>
                <a:cs typeface="+mn-cs"/>
                <a:sym typeface="Arial"/>
              </a:rPr>
              <a:t>first </a:t>
            </a:r>
            <a:r>
              <a:t>and </a:t>
            </a:r>
            <a:r>
              <a:rPr i="0">
                <a:latin typeface="+mn-lt"/>
                <a:ea typeface="+mn-ea"/>
                <a:cs typeface="+mn-cs"/>
                <a:sym typeface="Arial"/>
              </a:rPr>
              <a:t>last</a:t>
            </a:r>
            <a:endParaRPr i="0"/>
          </a:p>
          <a:p>
            <a:pPr marL="310515" defTabSz="457200">
              <a:spcBef>
                <a:spcPts val="600"/>
              </a:spcBef>
              <a:defRPr sz="1800"/>
            </a:pPr>
            <a:r>
              <a:rPr b="1"/>
              <a:t>if </a:t>
            </a:r>
            <a:r>
              <a:t>(desiredItem </a:t>
            </a:r>
            <a:r>
              <a:rPr i="1">
                <a:latin typeface="Times New Roman"/>
                <a:ea typeface="Times New Roman"/>
                <a:cs typeface="Times New Roman"/>
                <a:sym typeface="Times New Roman"/>
              </a:rPr>
              <a:t>equals </a:t>
            </a:r>
            <a:r>
              <a:t>a[mid])</a:t>
            </a:r>
            <a:endParaRPr>
              <a:latin typeface="Times New Roman"/>
              <a:ea typeface="Times New Roman"/>
              <a:cs typeface="Times New Roman"/>
              <a:sym typeface="Times New Roman"/>
            </a:endParaRPr>
          </a:p>
          <a:p>
            <a:pPr marL="488315" defTabSz="457200">
              <a:spcBef>
                <a:spcPts val="600"/>
              </a:spcBef>
              <a:defRPr sz="1800" b="1"/>
            </a:pPr>
            <a:r>
              <a:t>return true</a:t>
            </a:r>
            <a:endParaRPr>
              <a:latin typeface="Times New Roman"/>
              <a:ea typeface="Times New Roman"/>
              <a:cs typeface="Times New Roman"/>
              <a:sym typeface="Times New Roman"/>
            </a:endParaRPr>
          </a:p>
          <a:p>
            <a:pPr marL="310515" defTabSz="457200">
              <a:spcBef>
                <a:spcPts val="600"/>
              </a:spcBef>
              <a:defRPr sz="1800"/>
            </a:pPr>
            <a:r>
              <a:rPr b="1"/>
              <a:t>else if </a:t>
            </a:r>
            <a:r>
              <a:t>(desiredItem &lt; a[mid])</a:t>
            </a:r>
            <a:endParaRPr>
              <a:latin typeface="Times New Roman"/>
              <a:ea typeface="Times New Roman"/>
              <a:cs typeface="Times New Roman"/>
              <a:sym typeface="Times New Roman"/>
            </a:endParaRPr>
          </a:p>
          <a:p>
            <a:pPr marL="488315" defTabSz="457200">
              <a:spcBef>
                <a:spcPts val="600"/>
              </a:spcBef>
              <a:defRPr sz="1800"/>
            </a:pPr>
            <a:r>
              <a:rPr b="1"/>
              <a:t>return </a:t>
            </a:r>
            <a:r>
              <a:t>binarySearch(a, first, mid − 1, desiredItem)</a:t>
            </a:r>
          </a:p>
          <a:p>
            <a:pPr marL="310515" defTabSz="457200">
              <a:spcBef>
                <a:spcPts val="600"/>
              </a:spcBef>
              <a:defRPr sz="1800"/>
            </a:pPr>
            <a:r>
              <a:rPr b="1"/>
              <a:t>else if </a:t>
            </a:r>
            <a:r>
              <a:t>(desiredItem &gt; a[mid])</a:t>
            </a:r>
            <a:endParaRPr>
              <a:latin typeface="Times New Roman"/>
              <a:ea typeface="Times New Roman"/>
              <a:cs typeface="Times New Roman"/>
              <a:sym typeface="Times New Roman"/>
            </a:endParaRPr>
          </a:p>
          <a:p>
            <a:pPr marL="488315" defTabSz="457200">
              <a:spcBef>
                <a:spcPts val="600"/>
              </a:spcBef>
              <a:defRPr sz="1800"/>
            </a:pPr>
            <a:r>
              <a:rPr b="1"/>
              <a:t>return </a:t>
            </a:r>
            <a:r>
              <a:t>binarySearch(a, mid + 1, last, desiredItem)</a:t>
            </a:r>
            <a:endParaRPr>
              <a:latin typeface="Times New Roman"/>
              <a:ea typeface="Times New Roman"/>
              <a:cs typeface="Times New Roman"/>
              <a:sym typeface="Times New Roman"/>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itle 1"/>
          <p:cNvSpPr txBox="1">
            <a:spLocks noGrp="1"/>
          </p:cNvSpPr>
          <p:nvPr>
            <p:ph type="title"/>
          </p:nvPr>
        </p:nvSpPr>
        <p:spPr>
          <a:prstGeom prst="rect">
            <a:avLst/>
          </a:prstGeom>
        </p:spPr>
        <p:txBody>
          <a:bodyPr>
            <a:normAutofit fontScale="90000"/>
          </a:bodyPr>
          <a:lstStyle/>
          <a:p>
            <a:r>
              <a:t>Binary Search of a Sorted Array</a:t>
            </a:r>
          </a:p>
        </p:txBody>
      </p:sp>
      <p:sp>
        <p:nvSpPr>
          <p:cNvPr id="109" name="Content Placeholder 2"/>
          <p:cNvSpPr txBox="1">
            <a:spLocks noGrp="1"/>
          </p:cNvSpPr>
          <p:nvPr>
            <p:ph type="body" sz="quarter" idx="1"/>
          </p:nvPr>
        </p:nvSpPr>
        <p:spPr>
          <a:prstGeom prst="rect">
            <a:avLst/>
          </a:prstGeom>
        </p:spPr>
        <p:txBody>
          <a:bodyPr>
            <a:normAutofit lnSpcReduction="10000"/>
          </a:bodyPr>
          <a:lstStyle>
            <a:lvl1pPr defTabSz="713231">
              <a:defRPr sz="2807"/>
            </a:lvl1pPr>
          </a:lstStyle>
          <a:p>
            <a:r>
              <a:t>Refine the logic a bit, get a more complete algorithm</a:t>
            </a:r>
          </a:p>
        </p:txBody>
      </p:sp>
      <p:sp>
        <p:nvSpPr>
          <p:cNvPr id="110" name="Algorithm binarySearch(a, first, last, desiredItem)…"/>
          <p:cNvSpPr txBox="1"/>
          <p:nvPr/>
        </p:nvSpPr>
        <p:spPr>
          <a:xfrm>
            <a:off x="457200" y="1520609"/>
            <a:ext cx="8098035" cy="3816782"/>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marL="310515" defTabSz="457200">
              <a:spcBef>
                <a:spcPts val="600"/>
              </a:spcBef>
              <a:defRPr sz="1800" b="1">
                <a:solidFill>
                  <a:schemeClr val="accent6"/>
                </a:solidFill>
              </a:defRPr>
            </a:pPr>
            <a:r>
              <a:rPr i="1">
                <a:latin typeface="Times"/>
                <a:ea typeface="Times"/>
                <a:cs typeface="Times"/>
                <a:sym typeface="Times"/>
              </a:rPr>
              <a:t>Algorithm </a:t>
            </a:r>
            <a:r>
              <a:t>binarySearch(a, first, last, desiredItem)</a:t>
            </a:r>
            <a:endParaRPr>
              <a:latin typeface="Times New Roman"/>
              <a:ea typeface="Times New Roman"/>
              <a:cs typeface="Times New Roman"/>
              <a:sym typeface="Times New Roman"/>
            </a:endParaRPr>
          </a:p>
          <a:p>
            <a:pPr marL="310515" defTabSz="457200">
              <a:spcBef>
                <a:spcPts val="600"/>
              </a:spcBef>
              <a:defRPr sz="1800"/>
            </a:pPr>
            <a:r>
              <a:t>mid = (first + last) / 2 // </a:t>
            </a:r>
            <a:r>
              <a:rPr i="1">
                <a:latin typeface="Times New Roman"/>
                <a:ea typeface="Times New Roman"/>
                <a:cs typeface="Times New Roman"/>
                <a:sym typeface="Times New Roman"/>
              </a:rPr>
              <a:t>Approximate midpoint</a:t>
            </a:r>
          </a:p>
          <a:p>
            <a:pPr marL="310515" defTabSz="457200">
              <a:spcBef>
                <a:spcPts val="600"/>
              </a:spcBef>
              <a:defRPr sz="1800"/>
            </a:pPr>
            <a:r>
              <a:rPr b="1"/>
              <a:t>if </a:t>
            </a:r>
            <a:r>
              <a:t>(first &gt; last)</a:t>
            </a:r>
            <a:endParaRPr>
              <a:latin typeface="Times New Roman"/>
              <a:ea typeface="Times New Roman"/>
              <a:cs typeface="Times New Roman"/>
              <a:sym typeface="Times New Roman"/>
            </a:endParaRPr>
          </a:p>
          <a:p>
            <a:pPr marL="488315" defTabSz="457200">
              <a:spcBef>
                <a:spcPts val="600"/>
              </a:spcBef>
              <a:defRPr sz="1800" b="1"/>
            </a:pPr>
            <a:r>
              <a:t>return false</a:t>
            </a:r>
            <a:endParaRPr>
              <a:latin typeface="Times New Roman"/>
              <a:ea typeface="Times New Roman"/>
              <a:cs typeface="Times New Roman"/>
              <a:sym typeface="Times New Roman"/>
            </a:endParaRPr>
          </a:p>
          <a:p>
            <a:pPr marL="310515" defTabSz="457200">
              <a:spcBef>
                <a:spcPts val="600"/>
              </a:spcBef>
              <a:defRPr sz="1800"/>
            </a:pPr>
            <a:r>
              <a:rPr b="1"/>
              <a:t>else if </a:t>
            </a:r>
            <a:r>
              <a:t>(desiredItem </a:t>
            </a:r>
            <a:r>
              <a:rPr i="1">
                <a:latin typeface="Times New Roman"/>
                <a:ea typeface="Times New Roman"/>
                <a:cs typeface="Times New Roman"/>
                <a:sym typeface="Times New Roman"/>
              </a:rPr>
              <a:t>equals </a:t>
            </a:r>
            <a:r>
              <a:t>a[mid])</a:t>
            </a:r>
            <a:endParaRPr>
              <a:latin typeface="Times New Roman"/>
              <a:ea typeface="Times New Roman"/>
              <a:cs typeface="Times New Roman"/>
              <a:sym typeface="Times New Roman"/>
            </a:endParaRPr>
          </a:p>
          <a:p>
            <a:pPr marL="488315" defTabSz="457200">
              <a:spcBef>
                <a:spcPts val="600"/>
              </a:spcBef>
              <a:defRPr sz="1800" b="1"/>
            </a:pPr>
            <a:r>
              <a:t>return true</a:t>
            </a:r>
            <a:endParaRPr>
              <a:latin typeface="Times New Roman"/>
              <a:ea typeface="Times New Roman"/>
              <a:cs typeface="Times New Roman"/>
              <a:sym typeface="Times New Roman"/>
            </a:endParaRPr>
          </a:p>
          <a:p>
            <a:pPr marL="310515" defTabSz="457200">
              <a:spcBef>
                <a:spcPts val="600"/>
              </a:spcBef>
              <a:defRPr sz="1800"/>
            </a:pPr>
            <a:r>
              <a:rPr b="1"/>
              <a:t>else if </a:t>
            </a:r>
            <a:r>
              <a:t>(desiredItem &lt; a[mid])</a:t>
            </a:r>
            <a:endParaRPr>
              <a:latin typeface="Times New Roman"/>
              <a:ea typeface="Times New Roman"/>
              <a:cs typeface="Times New Roman"/>
              <a:sym typeface="Times New Roman"/>
            </a:endParaRPr>
          </a:p>
          <a:p>
            <a:pPr marL="488315" defTabSz="457200">
              <a:spcBef>
                <a:spcPts val="600"/>
              </a:spcBef>
              <a:defRPr sz="1800"/>
            </a:pPr>
            <a:r>
              <a:rPr b="1"/>
              <a:t>return </a:t>
            </a:r>
            <a:r>
              <a:t>binarySearch(a, first, mid − 1, desiredItem)</a:t>
            </a:r>
          </a:p>
          <a:p>
            <a:pPr marL="310515" defTabSz="457200">
              <a:spcBef>
                <a:spcPts val="600"/>
              </a:spcBef>
              <a:defRPr sz="1800"/>
            </a:pPr>
            <a:r>
              <a:rPr b="1"/>
              <a:t>else </a:t>
            </a:r>
            <a:r>
              <a:t>// desiredItem &gt; a[mid]</a:t>
            </a:r>
            <a:endParaRPr>
              <a:latin typeface="Times New Roman"/>
              <a:ea typeface="Times New Roman"/>
              <a:cs typeface="Times New Roman"/>
              <a:sym typeface="Times New Roman"/>
            </a:endParaRPr>
          </a:p>
          <a:p>
            <a:pPr marL="488315" defTabSz="457200">
              <a:spcBef>
                <a:spcPts val="600"/>
              </a:spcBef>
              <a:defRPr sz="1800"/>
            </a:pPr>
            <a:r>
              <a:rPr b="1"/>
              <a:t>return </a:t>
            </a:r>
            <a:r>
              <a:t>binarySearch(a, mid + 1, last, desiredItem)</a:t>
            </a:r>
            <a:endParaRPr>
              <a:latin typeface="Times New Roman"/>
              <a:ea typeface="Times New Roman"/>
              <a:cs typeface="Times New Roman"/>
              <a:sym typeface="Times New Roman"/>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Title 1"/>
          <p:cNvSpPr txBox="1">
            <a:spLocks noGrp="1"/>
          </p:cNvSpPr>
          <p:nvPr>
            <p:ph type="title"/>
          </p:nvPr>
        </p:nvSpPr>
        <p:spPr>
          <a:prstGeom prst="rect">
            <a:avLst/>
          </a:prstGeom>
        </p:spPr>
        <p:txBody>
          <a:bodyPr>
            <a:normAutofit fontScale="90000"/>
          </a:bodyPr>
          <a:lstStyle/>
          <a:p>
            <a:r>
              <a:t>Binary Search of a Sorted Array</a:t>
            </a:r>
          </a:p>
        </p:txBody>
      </p:sp>
      <p:sp>
        <p:nvSpPr>
          <p:cNvPr id="113" name="FIGURE 19-6a A recursive binary search of a sorted array"/>
          <p:cNvSpPr txBox="1">
            <a:spLocks noGrp="1"/>
          </p:cNvSpPr>
          <p:nvPr>
            <p:ph type="body" sz="quarter" idx="1"/>
          </p:nvPr>
        </p:nvSpPr>
        <p:spPr>
          <a:prstGeom prst="rect">
            <a:avLst/>
          </a:prstGeom>
        </p:spPr>
        <p:txBody>
          <a:bodyPr/>
          <a:lstStyle>
            <a:lvl1pPr defTabSz="521208">
              <a:defRPr sz="2508"/>
            </a:lvl1pPr>
          </a:lstStyle>
          <a:p>
            <a:r>
              <a:t>FIGURE 19-6a A recursive binary search of a sorted array</a:t>
            </a:r>
          </a:p>
        </p:txBody>
      </p:sp>
      <p:pic>
        <p:nvPicPr>
          <p:cNvPr id="114" name="A successful binary search of an array for the value 8" descr="A successful binary search of an array for the value 8"/>
          <p:cNvPicPr>
            <a:picLocks noChangeAspect="1"/>
          </p:cNvPicPr>
          <p:nvPr/>
        </p:nvPicPr>
        <p:blipFill>
          <a:blip r:embed="rId2">
            <a:extLst/>
          </a:blip>
          <a:stretch>
            <a:fillRect/>
          </a:stretch>
        </p:blipFill>
        <p:spPr>
          <a:xfrm>
            <a:off x="1064342" y="955653"/>
            <a:ext cx="6253316" cy="4748051"/>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title"/>
          </p:nvPr>
        </p:nvSpPr>
        <p:spPr>
          <a:prstGeom prst="rect">
            <a:avLst/>
          </a:prstGeom>
        </p:spPr>
        <p:txBody>
          <a:bodyPr>
            <a:normAutofit fontScale="90000"/>
          </a:bodyPr>
          <a:lstStyle/>
          <a:p>
            <a:r>
              <a:t>Binary Search of a Sorted Array</a:t>
            </a:r>
          </a:p>
        </p:txBody>
      </p:sp>
      <p:sp>
        <p:nvSpPr>
          <p:cNvPr id="117" name="FIGURE 19-6b A recursive binary search of a sorted array"/>
          <p:cNvSpPr txBox="1">
            <a:spLocks noGrp="1"/>
          </p:cNvSpPr>
          <p:nvPr>
            <p:ph type="body" sz="quarter" idx="1"/>
          </p:nvPr>
        </p:nvSpPr>
        <p:spPr>
          <a:prstGeom prst="rect">
            <a:avLst/>
          </a:prstGeom>
        </p:spPr>
        <p:txBody>
          <a:bodyPr/>
          <a:lstStyle>
            <a:lvl1pPr defTabSz="521208">
              <a:defRPr sz="2508"/>
            </a:lvl1pPr>
          </a:lstStyle>
          <a:p>
            <a:r>
              <a:t>FIGURE 19-6b A recursive binary search of a sorted array</a:t>
            </a:r>
          </a:p>
        </p:txBody>
      </p:sp>
      <p:pic>
        <p:nvPicPr>
          <p:cNvPr id="118" name="An unsuccessful binary search of an array for the value 6" descr="An unsuccessful binary search of an array for the value 6"/>
          <p:cNvPicPr>
            <a:picLocks noChangeAspect="1"/>
          </p:cNvPicPr>
          <p:nvPr/>
        </p:nvPicPr>
        <p:blipFill>
          <a:blip r:embed="rId2">
            <a:extLst/>
          </a:blip>
          <a:stretch>
            <a:fillRect/>
          </a:stretch>
        </p:blipFill>
        <p:spPr>
          <a:xfrm>
            <a:off x="1600199" y="807814"/>
            <a:ext cx="6028530" cy="5094533"/>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itle 1"/>
          <p:cNvSpPr txBox="1">
            <a:spLocks noGrp="1"/>
          </p:cNvSpPr>
          <p:nvPr>
            <p:ph type="title"/>
          </p:nvPr>
        </p:nvSpPr>
        <p:spPr>
          <a:prstGeom prst="rect">
            <a:avLst/>
          </a:prstGeom>
        </p:spPr>
        <p:txBody>
          <a:bodyPr>
            <a:normAutofit fontScale="90000"/>
          </a:bodyPr>
          <a:lstStyle/>
          <a:p>
            <a:r>
              <a:t>Binary Search of a Sorted Array</a:t>
            </a:r>
          </a:p>
        </p:txBody>
      </p:sp>
      <p:sp>
        <p:nvSpPr>
          <p:cNvPr id="121" name="Content Placeholder 2"/>
          <p:cNvSpPr txBox="1">
            <a:spLocks noGrp="1"/>
          </p:cNvSpPr>
          <p:nvPr>
            <p:ph type="body" sz="quarter" idx="1"/>
          </p:nvPr>
        </p:nvSpPr>
        <p:spPr>
          <a:prstGeom prst="rect">
            <a:avLst/>
          </a:prstGeom>
        </p:spPr>
        <p:txBody>
          <a:bodyPr>
            <a:normAutofit fontScale="92500" lnSpcReduction="20000"/>
          </a:bodyPr>
          <a:lstStyle/>
          <a:p>
            <a:pPr defTabSz="786384">
              <a:defRPr sz="3096"/>
            </a:pPr>
            <a:r>
              <a:t>Implementation of the method </a:t>
            </a:r>
            <a:r>
              <a:rPr>
                <a:latin typeface="Courier New"/>
                <a:ea typeface="Courier New"/>
                <a:cs typeface="Courier New"/>
                <a:sym typeface="Courier New"/>
              </a:rPr>
              <a:t>binarySearch</a:t>
            </a:r>
          </a:p>
        </p:txBody>
      </p:sp>
      <p:sp>
        <p:nvSpPr>
          <p:cNvPr id="122" name="private static &lt;T extends Comparable&lt;? super T&gt;&gt;…"/>
          <p:cNvSpPr txBox="1"/>
          <p:nvPr/>
        </p:nvSpPr>
        <p:spPr>
          <a:xfrm>
            <a:off x="367024" y="807814"/>
            <a:ext cx="8395976" cy="45872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a:latin typeface="Menlo"/>
                <a:ea typeface="Menlo"/>
                <a:cs typeface="Menlo"/>
                <a:sym typeface="Menlo"/>
              </a:defRPr>
            </a:pPr>
            <a:r>
              <a:rPr>
                <a:solidFill>
                  <a:srgbClr val="BA2DA2"/>
                </a:solidFill>
              </a:rPr>
              <a:t>private</a:t>
            </a:r>
            <a:r>
              <a:t> </a:t>
            </a:r>
            <a:r>
              <a:rPr>
                <a:solidFill>
                  <a:srgbClr val="BA2DA2"/>
                </a:solidFill>
              </a:rPr>
              <a:t>static</a:t>
            </a:r>
            <a:r>
              <a:t> &lt;T </a:t>
            </a:r>
            <a:r>
              <a:rPr>
                <a:solidFill>
                  <a:srgbClr val="BA2DA2"/>
                </a:solidFill>
              </a:rPr>
              <a:t>extends</a:t>
            </a:r>
            <a:r>
              <a:t> Comparable&lt;? </a:t>
            </a:r>
            <a:r>
              <a:rPr>
                <a:solidFill>
                  <a:srgbClr val="BA2DA2"/>
                </a:solidFill>
              </a:rPr>
              <a:t>super</a:t>
            </a:r>
            <a:r>
              <a:t> T&gt;&gt;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boolean</a:t>
            </a:r>
            <a:r>
              <a:t> binarySearch(T[] anArray, </a:t>
            </a:r>
            <a:r>
              <a:rPr>
                <a:solidFill>
                  <a:srgbClr val="BA2DA2"/>
                </a:solidFill>
              </a:rPr>
              <a:t>int</a:t>
            </a:r>
            <a:r>
              <a:t> first, </a:t>
            </a:r>
            <a:r>
              <a:rPr>
                <a:solidFill>
                  <a:srgbClr val="BA2DA2"/>
                </a:solidFill>
              </a:rPr>
              <a:t>int</a:t>
            </a:r>
            <a:r>
              <a:t> last, T desiredItem)</a:t>
            </a:r>
            <a:endParaRPr>
              <a:latin typeface="+mj-lt"/>
              <a:ea typeface="+mj-ea"/>
              <a:cs typeface="+mj-cs"/>
              <a:sym typeface="Helvetica"/>
            </a:endParaRPr>
          </a:p>
          <a:p>
            <a:pPr defTabSz="344804">
              <a:tabLst>
                <a:tab pos="342900" algn="l"/>
              </a:tabLst>
              <a:defRPr>
                <a:latin typeface="Menlo"/>
                <a:ea typeface="Menlo"/>
                <a:cs typeface="Menlo"/>
                <a:sym typeface="Menlo"/>
              </a:defRPr>
            </a:pPr>
            <a:r>
              <a:t>{</a:t>
            </a:r>
            <a:endParaRPr>
              <a:latin typeface="+mj-lt"/>
              <a:ea typeface="+mj-ea"/>
              <a:cs typeface="+mj-cs"/>
              <a:sym typeface="Helvetica"/>
            </a:endParaRPr>
          </a:p>
          <a:p>
            <a:pPr defTabSz="344804">
              <a:tabLst>
                <a:tab pos="342900" algn="l"/>
              </a:tabLst>
              <a:defRPr>
                <a:solidFill>
                  <a:srgbClr val="BA2DA2"/>
                </a:solidFill>
                <a:latin typeface="Menlo"/>
                <a:ea typeface="Menlo"/>
                <a:cs typeface="Menlo"/>
                <a:sym typeface="Menlo"/>
              </a:defRPr>
            </a:pPr>
            <a:r>
              <a:rPr>
                <a:solidFill>
                  <a:srgbClr val="000000"/>
                </a:solidFill>
              </a:rPr>
              <a:t>   </a:t>
            </a:r>
            <a:r>
              <a:t>boolean</a:t>
            </a:r>
            <a:r>
              <a:rPr>
                <a:solidFill>
                  <a:srgbClr val="000000"/>
                </a:solidFill>
              </a:rPr>
              <a:t> found;</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int</a:t>
            </a:r>
            <a:r>
              <a:t> mid = first + (last - first) / </a:t>
            </a:r>
            <a:r>
              <a:rPr>
                <a:solidFill>
                  <a:srgbClr val="272AD8"/>
                </a:solidFill>
              </a:rPr>
              <a:t>2</a:t>
            </a:r>
            <a:r>
              <a: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if</a:t>
            </a:r>
            <a:r>
              <a:t> (first &gt; last)</a:t>
            </a:r>
            <a:endParaRPr>
              <a:latin typeface="+mj-lt"/>
              <a:ea typeface="+mj-ea"/>
              <a:cs typeface="+mj-cs"/>
              <a:sym typeface="Helvetica"/>
            </a:endParaRPr>
          </a:p>
          <a:p>
            <a:pPr defTabSz="344804">
              <a:tabLst>
                <a:tab pos="342900" algn="l"/>
              </a:tabLst>
              <a:defRPr>
                <a:latin typeface="Menlo"/>
                <a:ea typeface="Menlo"/>
                <a:cs typeface="Menlo"/>
                <a:sym typeface="Menlo"/>
              </a:defRPr>
            </a:pPr>
            <a:r>
              <a:t>      found = </a:t>
            </a:r>
            <a:r>
              <a:rPr>
                <a:solidFill>
                  <a:srgbClr val="BA2DA2"/>
                </a:solidFill>
              </a:rPr>
              <a:t>false</a:t>
            </a:r>
            <a:r>
              <a: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else</a:t>
            </a:r>
            <a:r>
              <a:t> </a:t>
            </a:r>
            <a:r>
              <a:rPr>
                <a:solidFill>
                  <a:srgbClr val="BA2DA2"/>
                </a:solidFill>
              </a:rPr>
              <a:t>if</a:t>
            </a:r>
            <a:r>
              <a:t> (desiredItem.equals(anArray[mid]))</a:t>
            </a:r>
            <a:endParaRPr>
              <a:latin typeface="+mj-lt"/>
              <a:ea typeface="+mj-ea"/>
              <a:cs typeface="+mj-cs"/>
              <a:sym typeface="Helvetica"/>
            </a:endParaRPr>
          </a:p>
          <a:p>
            <a:pPr defTabSz="344804">
              <a:tabLst>
                <a:tab pos="342900" algn="l"/>
              </a:tabLst>
              <a:defRPr>
                <a:latin typeface="Menlo"/>
                <a:ea typeface="Menlo"/>
                <a:cs typeface="Menlo"/>
                <a:sym typeface="Menlo"/>
              </a:defRPr>
            </a:pPr>
            <a:r>
              <a:t>      found = </a:t>
            </a:r>
            <a:r>
              <a:rPr>
                <a:solidFill>
                  <a:srgbClr val="BA2DA2"/>
                </a:solidFill>
              </a:rPr>
              <a:t>true</a:t>
            </a:r>
            <a:r>
              <a: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else</a:t>
            </a:r>
            <a:r>
              <a:t> </a:t>
            </a:r>
            <a:r>
              <a:rPr>
                <a:solidFill>
                  <a:srgbClr val="BA2DA2"/>
                </a:solidFill>
              </a:rPr>
              <a:t>if</a:t>
            </a:r>
            <a:r>
              <a:t> (desiredItem.compareTo(anArray[mid]) &lt; </a:t>
            </a:r>
            <a:r>
              <a:rPr>
                <a:solidFill>
                  <a:srgbClr val="272AD8"/>
                </a:solidFill>
              </a:rPr>
              <a:t>0</a:t>
            </a:r>
            <a:r>
              <a:t>)</a:t>
            </a:r>
            <a:endParaRPr>
              <a:latin typeface="+mj-lt"/>
              <a:ea typeface="+mj-ea"/>
              <a:cs typeface="+mj-cs"/>
              <a:sym typeface="Helvetica"/>
            </a:endParaRPr>
          </a:p>
          <a:p>
            <a:pPr defTabSz="344804">
              <a:tabLst>
                <a:tab pos="342900" algn="l"/>
              </a:tabLst>
              <a:defRPr>
                <a:latin typeface="Menlo"/>
                <a:ea typeface="Menlo"/>
                <a:cs typeface="Menlo"/>
                <a:sym typeface="Menlo"/>
              </a:defRPr>
            </a:pPr>
            <a:r>
              <a:t>      found = binarySearch(anArray, first, mid - </a:t>
            </a:r>
            <a:r>
              <a:rPr>
                <a:solidFill>
                  <a:srgbClr val="272AD8"/>
                </a:solidFill>
              </a:rPr>
              <a:t>1</a:t>
            </a:r>
            <a:r>
              <a:t>, desiredItem);</a:t>
            </a:r>
            <a:endParaRPr>
              <a:latin typeface="+mj-lt"/>
              <a:ea typeface="+mj-ea"/>
              <a:cs typeface="+mj-cs"/>
              <a:sym typeface="Helvetica"/>
            </a:endParaRPr>
          </a:p>
          <a:p>
            <a:pPr defTabSz="344804">
              <a:tabLst>
                <a:tab pos="342900" algn="l"/>
              </a:tabLst>
              <a:defRPr>
                <a:solidFill>
                  <a:srgbClr val="BA2DA2"/>
                </a:solidFill>
                <a:latin typeface="Menlo"/>
                <a:ea typeface="Menlo"/>
                <a:cs typeface="Menlo"/>
                <a:sym typeface="Menlo"/>
              </a:defRPr>
            </a:pPr>
            <a:r>
              <a:rPr>
                <a:solidFill>
                  <a:srgbClr val="000000"/>
                </a:solidFill>
              </a:rPr>
              <a:t>   </a:t>
            </a:r>
            <a:r>
              <a:t>else</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found = binarySearch(anArray, mid + </a:t>
            </a:r>
            <a:r>
              <a:rPr>
                <a:solidFill>
                  <a:srgbClr val="272AD8"/>
                </a:solidFill>
              </a:rPr>
              <a:t>1</a:t>
            </a:r>
            <a:r>
              <a:t>, last, desiredItem);</a:t>
            </a:r>
            <a:endParaRPr>
              <a:latin typeface="+mj-lt"/>
              <a:ea typeface="+mj-ea"/>
              <a:cs typeface="+mj-cs"/>
              <a:sym typeface="Helvetica"/>
            </a:endParaRPr>
          </a:p>
          <a:p>
            <a:pPr defTabSz="344804">
              <a:tabLst>
                <a:tab pos="342900" algn="l"/>
              </a:tabLst>
              <a:defRPr>
                <a:latin typeface="+mj-lt"/>
                <a:ea typeface="+mj-ea"/>
                <a:cs typeface="+mj-cs"/>
                <a:sym typeface="Helvetica"/>
              </a:defRPr>
            </a:pP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return</a:t>
            </a:r>
            <a:r>
              <a:t> found;</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end binarySearch</a:t>
            </a:r>
            <a:endParaRPr>
              <a:solidFill>
                <a:srgbClr val="000000"/>
              </a:solidFill>
              <a:latin typeface="+mj-lt"/>
              <a:ea typeface="+mj-ea"/>
              <a:cs typeface="+mj-cs"/>
              <a:sym typeface="Helvetica"/>
            </a:endParaRPr>
          </a:p>
          <a:p>
            <a:pPr defTabSz="344804">
              <a:tabLst>
                <a:tab pos="342900" algn="l"/>
              </a:tabLst>
              <a:defRPr>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rPr>
                <a:solidFill>
                  <a:srgbClr val="BA2DA2"/>
                </a:solidFill>
              </a:rPr>
              <a:t>public</a:t>
            </a:r>
            <a:r>
              <a:t> </a:t>
            </a:r>
            <a:r>
              <a:rPr>
                <a:solidFill>
                  <a:srgbClr val="BA2DA2"/>
                </a:solidFill>
              </a:rPr>
              <a:t>static</a:t>
            </a:r>
            <a:r>
              <a:t> &lt;T </a:t>
            </a:r>
            <a:r>
              <a:rPr>
                <a:solidFill>
                  <a:srgbClr val="BA2DA2"/>
                </a:solidFill>
              </a:rPr>
              <a:t>extends</a:t>
            </a:r>
            <a:r>
              <a:t> Comparable&lt;? </a:t>
            </a:r>
            <a:r>
              <a:rPr>
                <a:solidFill>
                  <a:srgbClr val="BA2DA2"/>
                </a:solidFill>
              </a:rPr>
              <a:t>super</a:t>
            </a:r>
            <a:r>
              <a:t> T&gt;&gt; </a:t>
            </a:r>
            <a:r>
              <a:rPr>
                <a:solidFill>
                  <a:srgbClr val="BA2DA2"/>
                </a:solidFill>
              </a:rPr>
              <a:t>boolean</a:t>
            </a:r>
            <a:r>
              <a:t> inArray(T anEntry)</a:t>
            </a:r>
            <a:endParaRPr>
              <a:latin typeface="+mj-lt"/>
              <a:ea typeface="+mj-ea"/>
              <a:cs typeface="+mj-cs"/>
              <a:sym typeface="Helvetica"/>
            </a:endParaRPr>
          </a:p>
          <a:p>
            <a:pPr defTabSz="344804">
              <a:tabLst>
                <a:tab pos="342900" algn="l"/>
              </a:tabLst>
              <a:defRPr>
                <a:latin typeface="Menlo"/>
                <a:ea typeface="Menlo"/>
                <a:cs typeface="Menlo"/>
                <a:sym typeface="Menlo"/>
              </a:defRPr>
            </a:pPr>
            <a:r>
              <a: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return</a:t>
            </a:r>
            <a:r>
              <a:t> binarySearch(anArray, </a:t>
            </a:r>
            <a:r>
              <a:rPr>
                <a:solidFill>
                  <a:srgbClr val="272AD8"/>
                </a:solidFill>
              </a:rPr>
              <a:t>0</a:t>
            </a:r>
            <a:r>
              <a:t>, anArray.length - </a:t>
            </a:r>
            <a:r>
              <a:rPr>
                <a:solidFill>
                  <a:srgbClr val="272AD8"/>
                </a:solidFill>
              </a:rPr>
              <a:t>1</a:t>
            </a:r>
            <a:r>
              <a:t>, anEntry);</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end inArray</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itle 1"/>
          <p:cNvSpPr txBox="1">
            <a:spLocks noGrp="1"/>
          </p:cNvSpPr>
          <p:nvPr>
            <p:ph type="title"/>
          </p:nvPr>
        </p:nvSpPr>
        <p:spPr>
          <a:prstGeom prst="rect">
            <a:avLst/>
          </a:prstGeom>
        </p:spPr>
        <p:txBody>
          <a:bodyPr/>
          <a:lstStyle/>
          <a:p>
            <a:pPr defTabSz="630936">
              <a:defRPr sz="3036"/>
            </a:pPr>
            <a:r>
              <a:t>Java Class Library: The Method </a:t>
            </a:r>
            <a:r>
              <a:rPr>
                <a:latin typeface="Courier New"/>
                <a:ea typeface="Courier New"/>
                <a:cs typeface="Courier New"/>
                <a:sym typeface="Courier New"/>
              </a:rPr>
              <a:t>binarySearch</a:t>
            </a:r>
          </a:p>
        </p:txBody>
      </p:sp>
      <p:sp>
        <p:nvSpPr>
          <p:cNvPr id="125" name="Content Placeholder 2"/>
          <p:cNvSpPr txBox="1">
            <a:spLocks noGrp="1"/>
          </p:cNvSpPr>
          <p:nvPr>
            <p:ph type="body" sz="quarter" idx="1"/>
          </p:nvPr>
        </p:nvSpPr>
        <p:spPr>
          <a:prstGeom prst="rect">
            <a:avLst/>
          </a:prstGeom>
        </p:spPr>
        <p:txBody>
          <a:bodyPr>
            <a:normAutofit fontScale="92500" lnSpcReduction="20000"/>
          </a:bodyPr>
          <a:lstStyle/>
          <a:p>
            <a:pPr defTabSz="832104">
              <a:defRPr sz="3276"/>
            </a:pPr>
            <a:r>
              <a:t> Static method </a:t>
            </a:r>
            <a:r>
              <a:rPr>
                <a:latin typeface="Courier New"/>
                <a:ea typeface="Courier New"/>
                <a:cs typeface="Courier New"/>
                <a:sym typeface="Courier New"/>
              </a:rPr>
              <a:t>binarySearch</a:t>
            </a:r>
            <a:r>
              <a:t> specification</a:t>
            </a:r>
          </a:p>
        </p:txBody>
      </p:sp>
      <p:sp>
        <p:nvSpPr>
          <p:cNvPr id="126" name="/** Searches an entire array for a given item.…"/>
          <p:cNvSpPr txBox="1"/>
          <p:nvPr/>
        </p:nvSpPr>
        <p:spPr>
          <a:xfrm>
            <a:off x="271085" y="1929130"/>
            <a:ext cx="8601830" cy="246634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spcBef>
                <a:spcPts val="500"/>
              </a:spcBef>
              <a:tabLst>
                <a:tab pos="342900" algn="l"/>
              </a:tabLst>
              <a:defRPr sz="1600">
                <a:solidFill>
                  <a:srgbClr val="008400"/>
                </a:solidFill>
                <a:latin typeface="Menlo"/>
                <a:ea typeface="Menlo"/>
                <a:cs typeface="Menlo"/>
                <a:sym typeface="Menlo"/>
              </a:defRPr>
            </a:pPr>
            <a:r>
              <a:t>/** Searches an entire array for a given item.</a:t>
            </a:r>
            <a:endParaRPr>
              <a:solidFill>
                <a:srgbClr val="000000"/>
              </a:solidFill>
              <a:latin typeface="+mj-lt"/>
              <a:ea typeface="+mj-ea"/>
              <a:cs typeface="+mj-cs"/>
              <a:sym typeface="Helvetica"/>
            </a:endParaRPr>
          </a:p>
          <a:p>
            <a:pPr defTabSz="344804">
              <a:spcBef>
                <a:spcPts val="500"/>
              </a:spcBef>
              <a:tabLst>
                <a:tab pos="342900" algn="l"/>
              </a:tabLst>
              <a:defRPr sz="1600">
                <a:solidFill>
                  <a:srgbClr val="008400"/>
                </a:solidFill>
                <a:latin typeface="Menlo"/>
                <a:ea typeface="Menlo"/>
                <a:cs typeface="Menlo"/>
                <a:sym typeface="Menlo"/>
              </a:defRPr>
            </a:pPr>
            <a:r>
              <a:t> </a:t>
            </a:r>
            <a:r>
              <a:rPr b="1"/>
              <a:t>@param</a:t>
            </a:r>
            <a:r>
              <a:t> array    An array sorted in ascending order.</a:t>
            </a:r>
            <a:endParaRPr>
              <a:solidFill>
                <a:srgbClr val="000000"/>
              </a:solidFill>
              <a:latin typeface="+mj-lt"/>
              <a:ea typeface="+mj-ea"/>
              <a:cs typeface="+mj-cs"/>
              <a:sym typeface="Helvetica"/>
            </a:endParaRPr>
          </a:p>
          <a:p>
            <a:pPr defTabSz="344804">
              <a:spcBef>
                <a:spcPts val="500"/>
              </a:spcBef>
              <a:tabLst>
                <a:tab pos="342900" algn="l"/>
              </a:tabLst>
              <a:defRPr sz="1600">
                <a:solidFill>
                  <a:srgbClr val="008400"/>
                </a:solidFill>
                <a:latin typeface="Menlo"/>
                <a:ea typeface="Menlo"/>
                <a:cs typeface="Menlo"/>
                <a:sym typeface="Menlo"/>
              </a:defRPr>
            </a:pPr>
            <a:r>
              <a:t> </a:t>
            </a:r>
            <a:r>
              <a:rPr b="1"/>
              <a:t>@param</a:t>
            </a:r>
            <a:r>
              <a:t> desiredItem The item to be found in the array.</a:t>
            </a:r>
            <a:endParaRPr>
              <a:solidFill>
                <a:srgbClr val="000000"/>
              </a:solidFill>
              <a:latin typeface="+mj-lt"/>
              <a:ea typeface="+mj-ea"/>
              <a:cs typeface="+mj-cs"/>
              <a:sym typeface="Helvetica"/>
            </a:endParaRPr>
          </a:p>
          <a:p>
            <a:pPr defTabSz="344804">
              <a:spcBef>
                <a:spcPts val="500"/>
              </a:spcBef>
              <a:tabLst>
                <a:tab pos="342900" algn="l"/>
              </a:tabLst>
              <a:defRPr sz="1600">
                <a:solidFill>
                  <a:srgbClr val="008400"/>
                </a:solidFill>
                <a:latin typeface="Menlo"/>
                <a:ea typeface="Menlo"/>
                <a:cs typeface="Menlo"/>
                <a:sym typeface="Menlo"/>
              </a:defRPr>
            </a:pPr>
            <a:r>
              <a:t> </a:t>
            </a:r>
            <a:r>
              <a:rPr b="1"/>
              <a:t>@return</a:t>
            </a:r>
            <a:r>
              <a:t> Index of the array entry that equals desiredItem; </a:t>
            </a:r>
          </a:p>
          <a:p>
            <a:pPr lvl="2" indent="457200" defTabSz="344804">
              <a:spcBef>
                <a:spcPts val="500"/>
              </a:spcBef>
              <a:tabLst>
                <a:tab pos="342900" algn="l"/>
              </a:tabLst>
              <a:defRPr sz="1600">
                <a:solidFill>
                  <a:srgbClr val="008400"/>
                </a:solidFill>
                <a:latin typeface="Menlo"/>
                <a:ea typeface="Menlo"/>
                <a:cs typeface="Menlo"/>
                <a:sym typeface="Menlo"/>
              </a:defRPr>
            </a:pPr>
            <a:r>
              <a:t>otherwise returns –belongsAt – 1, where belongsAt is</a:t>
            </a:r>
            <a:endParaRPr>
              <a:solidFill>
                <a:srgbClr val="000000"/>
              </a:solidFill>
              <a:latin typeface="+mj-lt"/>
              <a:ea typeface="+mj-ea"/>
              <a:cs typeface="+mj-cs"/>
              <a:sym typeface="Helvetica"/>
            </a:endParaRPr>
          </a:p>
          <a:p>
            <a:pPr defTabSz="344804">
              <a:spcBef>
                <a:spcPts val="500"/>
              </a:spcBef>
              <a:tabLst>
                <a:tab pos="342900" algn="l"/>
              </a:tabLst>
              <a:defRPr sz="1600">
                <a:solidFill>
                  <a:srgbClr val="008400"/>
                </a:solidFill>
                <a:latin typeface="Menlo"/>
                <a:ea typeface="Menlo"/>
                <a:cs typeface="Menlo"/>
                <a:sym typeface="Menlo"/>
              </a:defRPr>
            </a:pPr>
            <a:r>
              <a:t> the index of the array element that should contain desiredItem. */</a:t>
            </a:r>
            <a:endParaRPr>
              <a:solidFill>
                <a:srgbClr val="000000"/>
              </a:solidFill>
              <a:latin typeface="+mj-lt"/>
              <a:ea typeface="+mj-ea"/>
              <a:cs typeface="+mj-cs"/>
              <a:sym typeface="Helvetica"/>
            </a:endParaRPr>
          </a:p>
          <a:p>
            <a:pPr defTabSz="344804">
              <a:spcBef>
                <a:spcPts val="500"/>
              </a:spcBef>
              <a:tabLst>
                <a:tab pos="342900" algn="l"/>
              </a:tabLst>
              <a:defRPr sz="1600">
                <a:latin typeface="Menlo"/>
                <a:ea typeface="Menlo"/>
                <a:cs typeface="Menlo"/>
                <a:sym typeface="Menlo"/>
              </a:defRPr>
            </a:pPr>
            <a:r>
              <a:rPr>
                <a:solidFill>
                  <a:srgbClr val="BA2DA2"/>
                </a:solidFill>
              </a:rPr>
              <a:t>public</a:t>
            </a:r>
            <a:r>
              <a:t>  </a:t>
            </a:r>
            <a:r>
              <a:rPr>
                <a:solidFill>
                  <a:srgbClr val="BA2DA2"/>
                </a:solidFill>
              </a:rPr>
              <a:t>static</a:t>
            </a:r>
            <a:r>
              <a:t>  </a:t>
            </a:r>
            <a:r>
              <a:rPr>
                <a:solidFill>
                  <a:srgbClr val="BA2DA2"/>
                </a:solidFill>
              </a:rPr>
              <a:t>int</a:t>
            </a:r>
            <a:r>
              <a:t>  binarySearch(type[]  array,  type  desiredItem);</a:t>
            </a:r>
            <a:endParaRPr>
              <a:latin typeface="+mj-lt"/>
              <a:ea typeface="+mj-ea"/>
              <a:cs typeface="+mj-cs"/>
              <a:sym typeface="Helvetica"/>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1"/>
          <p:cNvSpPr txBox="1">
            <a:spLocks noGrp="1"/>
          </p:cNvSpPr>
          <p:nvPr>
            <p:ph type="title"/>
          </p:nvPr>
        </p:nvSpPr>
        <p:spPr>
          <a:prstGeom prst="rect">
            <a:avLst/>
          </a:prstGeom>
        </p:spPr>
        <p:txBody>
          <a:bodyPr>
            <a:normAutofit fontScale="90000"/>
          </a:bodyPr>
          <a:lstStyle/>
          <a:p>
            <a:r>
              <a:t>The Problem</a:t>
            </a:r>
          </a:p>
        </p:txBody>
      </p:sp>
      <p:sp>
        <p:nvSpPr>
          <p:cNvPr id="50" name="FIGURE 19-1 Searching is an everyday occurrence"/>
          <p:cNvSpPr txBox="1">
            <a:spLocks noGrp="1"/>
          </p:cNvSpPr>
          <p:nvPr>
            <p:ph type="body" sz="quarter" idx="1"/>
          </p:nvPr>
        </p:nvSpPr>
        <p:spPr>
          <a:prstGeom prst="rect">
            <a:avLst/>
          </a:prstGeom>
        </p:spPr>
        <p:txBody>
          <a:bodyPr>
            <a:normAutofit fontScale="92500" lnSpcReduction="10000"/>
          </a:bodyPr>
          <a:lstStyle>
            <a:lvl1pPr defTabSz="603504">
              <a:defRPr sz="2904"/>
            </a:lvl1pPr>
          </a:lstStyle>
          <a:p>
            <a:r>
              <a:t>FIGURE 19-1 Searching is an everyday occurrence</a:t>
            </a:r>
          </a:p>
        </p:txBody>
      </p:sp>
      <p:pic>
        <p:nvPicPr>
          <p:cNvPr id="51" name="A diagram represents 2 women and 1 man searching for their things.&#10;&#10;Picture 1" descr="A diagram represents 2 women and 1 man searching for their things.Picture 1"/>
          <p:cNvPicPr>
            <a:picLocks noChangeAspect="1"/>
          </p:cNvPicPr>
          <p:nvPr/>
        </p:nvPicPr>
        <p:blipFill>
          <a:blip r:embed="rId2">
            <a:extLst/>
          </a:blip>
          <a:stretch>
            <a:fillRect/>
          </a:stretch>
        </p:blipFill>
        <p:spPr>
          <a:xfrm>
            <a:off x="304800" y="1648967"/>
            <a:ext cx="8534400" cy="3560066"/>
          </a:xfrm>
          <a:prstGeom prst="rect">
            <a:avLst/>
          </a:prstGeom>
          <a:ln w="12700">
            <a:miter lim="400000"/>
          </a:ln>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itle 6"/>
          <p:cNvSpPr txBox="1">
            <a:spLocks noGrp="1"/>
          </p:cNvSpPr>
          <p:nvPr>
            <p:ph type="title"/>
          </p:nvPr>
        </p:nvSpPr>
        <p:spPr>
          <a:prstGeom prst="rect">
            <a:avLst/>
          </a:prstGeom>
        </p:spPr>
        <p:txBody>
          <a:bodyPr>
            <a:normAutofit fontScale="90000"/>
          </a:bodyPr>
          <a:lstStyle>
            <a:lvl1pPr defTabSz="758951">
              <a:defRPr sz="3652"/>
            </a:lvl1pPr>
          </a:lstStyle>
          <a:p>
            <a:r>
              <a:t>Efficiency of a Binary  Search of an Array</a:t>
            </a:r>
          </a:p>
        </p:txBody>
      </p:sp>
      <p:sp>
        <p:nvSpPr>
          <p:cNvPr id="129" name="Content Placeholder 7"/>
          <p:cNvSpPr txBox="1">
            <a:spLocks noGrp="1"/>
          </p:cNvSpPr>
          <p:nvPr>
            <p:ph type="body" idx="1"/>
          </p:nvPr>
        </p:nvSpPr>
        <p:spPr>
          <a:prstGeom prst="rect">
            <a:avLst/>
          </a:prstGeom>
        </p:spPr>
        <p:txBody>
          <a:bodyPr/>
          <a:lstStyle/>
          <a:p>
            <a:r>
              <a:t>The time efficiency of a binary search of an array</a:t>
            </a:r>
          </a:p>
          <a:p>
            <a:pPr lvl="1"/>
            <a:r>
              <a:t>Best case: </a:t>
            </a:r>
            <a:r>
              <a:rPr>
                <a:latin typeface="Times New Roman"/>
                <a:ea typeface="Times New Roman"/>
                <a:cs typeface="Times New Roman"/>
                <a:sym typeface="Times New Roman"/>
              </a:rPr>
              <a:t>O(1)</a:t>
            </a:r>
          </a:p>
          <a:p>
            <a:pPr lvl="1"/>
            <a:r>
              <a:t>Worst case: </a:t>
            </a:r>
            <a:r>
              <a:rPr>
                <a:latin typeface="Times New Roman"/>
                <a:ea typeface="Times New Roman"/>
                <a:cs typeface="Times New Roman"/>
                <a:sym typeface="Times New Roman"/>
              </a:rPr>
              <a:t>O(log </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1"/>
            <a:r>
              <a:t>Average case: </a:t>
            </a:r>
            <a:r>
              <a:rPr>
                <a:latin typeface="Times New Roman"/>
                <a:ea typeface="Times New Roman"/>
                <a:cs typeface="Times New Roman"/>
                <a:sym typeface="Times New Roman"/>
              </a:rPr>
              <a:t>O(log </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prstGeom prst="rect">
            <a:avLst/>
          </a:prstGeom>
        </p:spPr>
        <p:txBody>
          <a:bodyPr/>
          <a:lstStyle>
            <a:lvl1pPr defTabSz="640079">
              <a:defRPr sz="3080"/>
            </a:lvl1pPr>
          </a:lstStyle>
          <a:p>
            <a:r>
              <a:t>Iterative Sequential Search of an Unsorted Chain</a:t>
            </a:r>
          </a:p>
        </p:txBody>
      </p:sp>
      <p:sp>
        <p:nvSpPr>
          <p:cNvPr id="132" name="FIGURE 19-7 A chain of linked nodes that contain the entries in a list"/>
          <p:cNvSpPr txBox="1">
            <a:spLocks noGrp="1"/>
          </p:cNvSpPr>
          <p:nvPr>
            <p:ph type="body" sz="quarter" idx="1"/>
          </p:nvPr>
        </p:nvSpPr>
        <p:spPr>
          <a:prstGeom prst="rect">
            <a:avLst/>
          </a:prstGeom>
        </p:spPr>
        <p:txBody>
          <a:bodyPr/>
          <a:lstStyle>
            <a:lvl1pPr defTabSz="438911">
              <a:defRPr sz="2112"/>
            </a:lvl1pPr>
          </a:lstStyle>
          <a:p>
            <a:r>
              <a:t>FIGURE 19-7 A chain of linked nodes that contain the entries in a list</a:t>
            </a:r>
          </a:p>
        </p:txBody>
      </p:sp>
      <p:pic>
        <p:nvPicPr>
          <p:cNvPr id="133" name="A diagram illustrates list of linked node.&#10;&#10;Picture 2" descr="A diagram illustrates list of linked node.Picture 2"/>
          <p:cNvPicPr>
            <a:picLocks noChangeAspect="1"/>
          </p:cNvPicPr>
          <p:nvPr/>
        </p:nvPicPr>
        <p:blipFill>
          <a:blip r:embed="rId2">
            <a:extLst/>
          </a:blip>
          <a:stretch>
            <a:fillRect/>
          </a:stretch>
        </p:blipFill>
        <p:spPr>
          <a:xfrm>
            <a:off x="571500" y="2761488"/>
            <a:ext cx="8001000" cy="1251586"/>
          </a:xfrm>
          <a:prstGeom prst="rect">
            <a:avLst/>
          </a:prstGeom>
          <a:ln w="12700">
            <a:miter lim="400000"/>
          </a:ln>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itle 1"/>
          <p:cNvSpPr txBox="1">
            <a:spLocks noGrp="1"/>
          </p:cNvSpPr>
          <p:nvPr>
            <p:ph type="title"/>
          </p:nvPr>
        </p:nvSpPr>
        <p:spPr>
          <a:prstGeom prst="rect">
            <a:avLst/>
          </a:prstGeom>
        </p:spPr>
        <p:txBody>
          <a:bodyPr/>
          <a:lstStyle>
            <a:lvl1pPr defTabSz="640079">
              <a:defRPr sz="3080"/>
            </a:lvl1pPr>
          </a:lstStyle>
          <a:p>
            <a:r>
              <a:t>Iterative Sequential Search of an Unsorted Chain</a:t>
            </a:r>
          </a:p>
        </p:txBody>
      </p:sp>
      <p:sp>
        <p:nvSpPr>
          <p:cNvPr id="136" name="Implementation of iterative search in contains"/>
          <p:cNvSpPr txBox="1">
            <a:spLocks noGrp="1"/>
          </p:cNvSpPr>
          <p:nvPr>
            <p:ph type="body" sz="quarter" idx="1"/>
          </p:nvPr>
        </p:nvSpPr>
        <p:spPr>
          <a:xfrm>
            <a:off x="457200" y="5721031"/>
            <a:ext cx="8229600" cy="690985"/>
          </a:xfrm>
          <a:prstGeom prst="rect">
            <a:avLst/>
          </a:prstGeom>
        </p:spPr>
        <p:txBody>
          <a:bodyPr>
            <a:normAutofit fontScale="92500"/>
          </a:bodyPr>
          <a:lstStyle/>
          <a:p>
            <a:pPr defTabSz="630936">
              <a:defRPr sz="3036"/>
            </a:pPr>
            <a:r>
              <a:t>Implementation of iterative search in </a:t>
            </a:r>
            <a:r>
              <a:rPr>
                <a:latin typeface="Courier New"/>
                <a:ea typeface="Courier New"/>
                <a:cs typeface="Courier New"/>
                <a:sym typeface="Courier New"/>
              </a:rPr>
              <a:t>contains</a:t>
            </a:r>
          </a:p>
        </p:txBody>
      </p:sp>
      <p:sp>
        <p:nvSpPr>
          <p:cNvPr id="137" name="public boolean contains(T anEntry)…"/>
          <p:cNvSpPr txBox="1"/>
          <p:nvPr/>
        </p:nvSpPr>
        <p:spPr>
          <a:xfrm>
            <a:off x="902971" y="1205752"/>
            <a:ext cx="6911465" cy="41173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boolean</a:t>
            </a:r>
            <a:r>
              <a:t> contains(T anEntry)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boolean</a:t>
            </a:r>
            <a:r>
              <a:t> found = </a:t>
            </a:r>
            <a:r>
              <a:rPr>
                <a:solidFill>
                  <a:srgbClr val="BA2DA2"/>
                </a:solidFill>
              </a:rPr>
              <a:t>false</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Node currentNode = firstNode;</a:t>
            </a:r>
            <a:endParaRPr>
              <a:latin typeface="+mj-lt"/>
              <a:ea typeface="+mj-ea"/>
              <a:cs typeface="+mj-cs"/>
              <a:sym typeface="Helvetica"/>
            </a:endParaRPr>
          </a:p>
          <a:p>
            <a:pPr defTabSz="344804">
              <a:tabLst>
                <a:tab pos="342900" algn="l"/>
              </a:tabLst>
              <a:defRPr sz="1800">
                <a:latin typeface="+mj-lt"/>
                <a:ea typeface="+mj-ea"/>
                <a:cs typeface="+mj-cs"/>
                <a:sym typeface="Helvetica"/>
              </a:defRPr>
            </a:pP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while</a:t>
            </a:r>
            <a:r>
              <a:t> (!found &amp;&amp; (currentNode != </a:t>
            </a:r>
            <a:r>
              <a:rPr>
                <a:solidFill>
                  <a:srgbClr val="BA2DA2"/>
                </a:solidFill>
              </a:rPr>
              <a:t>null</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if</a:t>
            </a:r>
            <a:r>
              <a:t> (anEntry.equals(currentNode.getData()))</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found = </a:t>
            </a:r>
            <a:r>
              <a:rPr>
                <a:solidFill>
                  <a:srgbClr val="BA2DA2"/>
                </a:solidFill>
              </a:rPr>
              <a:t>true</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else</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currentNode = currentNode.getNextNode();</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found;</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contains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Title 1"/>
          <p:cNvSpPr txBox="1">
            <a:spLocks noGrp="1"/>
          </p:cNvSpPr>
          <p:nvPr>
            <p:ph type="title"/>
          </p:nvPr>
        </p:nvSpPr>
        <p:spPr>
          <a:prstGeom prst="rect">
            <a:avLst/>
          </a:prstGeom>
        </p:spPr>
        <p:txBody>
          <a:bodyPr/>
          <a:lstStyle>
            <a:lvl1pPr defTabSz="630936">
              <a:defRPr sz="3036"/>
            </a:lvl1pPr>
          </a:lstStyle>
          <a:p>
            <a:r>
              <a:t>Recursive Sequential Search of an Unsorted Chain</a:t>
            </a:r>
          </a:p>
        </p:txBody>
      </p:sp>
      <p:sp>
        <p:nvSpPr>
          <p:cNvPr id="140" name="Implementation of recursive search in search"/>
          <p:cNvSpPr txBox="1">
            <a:spLocks noGrp="1"/>
          </p:cNvSpPr>
          <p:nvPr>
            <p:ph type="body" sz="quarter" idx="1"/>
          </p:nvPr>
        </p:nvSpPr>
        <p:spPr>
          <a:xfrm>
            <a:off x="457200" y="5721031"/>
            <a:ext cx="8229600" cy="690985"/>
          </a:xfrm>
          <a:prstGeom prst="rect">
            <a:avLst/>
          </a:prstGeom>
        </p:spPr>
        <p:txBody>
          <a:bodyPr/>
          <a:lstStyle/>
          <a:p>
            <a:pPr defTabSz="649223">
              <a:defRPr sz="3124"/>
            </a:pPr>
            <a:r>
              <a:t>Implementation of recursive search in </a:t>
            </a:r>
            <a:r>
              <a:rPr>
                <a:latin typeface="Courier New"/>
                <a:ea typeface="Courier New"/>
                <a:cs typeface="Courier New"/>
                <a:sym typeface="Courier New"/>
              </a:rPr>
              <a:t>search</a:t>
            </a:r>
          </a:p>
        </p:txBody>
      </p:sp>
      <p:sp>
        <p:nvSpPr>
          <p:cNvPr id="141" name="private boolean search(Node currentNode, T desiredItem)…"/>
          <p:cNvSpPr txBox="1"/>
          <p:nvPr/>
        </p:nvSpPr>
        <p:spPr>
          <a:xfrm>
            <a:off x="457200" y="807814"/>
            <a:ext cx="8563010" cy="49174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private</a:t>
            </a:r>
            <a:r>
              <a:t> </a:t>
            </a:r>
            <a:r>
              <a:rPr>
                <a:solidFill>
                  <a:srgbClr val="BA2DA2"/>
                </a:solidFill>
              </a:rPr>
              <a:t>boolean</a:t>
            </a:r>
            <a:r>
              <a:t> search(Node currentNode, T desiredItem)</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solidFill>
                  <a:srgbClr val="BA2DA2"/>
                </a:solidFill>
                <a:latin typeface="Menlo"/>
                <a:ea typeface="Menlo"/>
                <a:cs typeface="Menlo"/>
                <a:sym typeface="Menlo"/>
              </a:defRPr>
            </a:pPr>
            <a:r>
              <a:rPr>
                <a:solidFill>
                  <a:srgbClr val="000000"/>
                </a:solidFill>
              </a:rPr>
              <a:t>   </a:t>
            </a:r>
            <a:r>
              <a:t>boolean</a:t>
            </a:r>
            <a:r>
              <a:rPr>
                <a:solidFill>
                  <a:srgbClr val="000000"/>
                </a:solidFill>
              </a:rPr>
              <a:t> found;</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if</a:t>
            </a:r>
            <a:r>
              <a:t> (currentNode == </a:t>
            </a:r>
            <a:r>
              <a:rPr>
                <a:solidFill>
                  <a:srgbClr val="BA2DA2"/>
                </a:solidFill>
              </a:rPr>
              <a:t>null</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found = </a:t>
            </a:r>
            <a:r>
              <a:rPr>
                <a:solidFill>
                  <a:srgbClr val="BA2DA2"/>
                </a:solidFill>
              </a:rPr>
              <a:t>false</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else</a:t>
            </a:r>
            <a:r>
              <a:t> </a:t>
            </a:r>
            <a:r>
              <a:rPr>
                <a:solidFill>
                  <a:srgbClr val="BA2DA2"/>
                </a:solidFill>
              </a:rPr>
              <a:t>if</a:t>
            </a:r>
            <a:r>
              <a:t> (desiredItem.equals(currentNode.getData()))</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found = </a:t>
            </a:r>
            <a:r>
              <a:rPr>
                <a:solidFill>
                  <a:srgbClr val="BA2DA2"/>
                </a:solidFill>
              </a:rPr>
              <a:t>true</a:t>
            </a:r>
            <a:r>
              <a:t>;</a:t>
            </a:r>
            <a:endParaRPr>
              <a:latin typeface="+mj-lt"/>
              <a:ea typeface="+mj-ea"/>
              <a:cs typeface="+mj-cs"/>
              <a:sym typeface="Helvetica"/>
            </a:endParaRPr>
          </a:p>
          <a:p>
            <a:pPr defTabSz="344804">
              <a:tabLst>
                <a:tab pos="342900" algn="l"/>
              </a:tabLst>
              <a:defRPr sz="18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found = search(currentNode.getNextNode(), desiredItem);</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found;</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search</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boolean</a:t>
            </a:r>
            <a:r>
              <a:t> contains(T anEntry)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search(firstNode, anEntry);</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contains</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Title 1"/>
          <p:cNvSpPr txBox="1">
            <a:spLocks noGrp="1"/>
          </p:cNvSpPr>
          <p:nvPr>
            <p:ph type="title"/>
          </p:nvPr>
        </p:nvSpPr>
        <p:spPr>
          <a:prstGeom prst="rect">
            <a:avLst/>
          </a:prstGeom>
        </p:spPr>
        <p:txBody>
          <a:bodyPr/>
          <a:lstStyle>
            <a:lvl1pPr defTabSz="694944">
              <a:defRPr sz="3343"/>
            </a:lvl1pPr>
          </a:lstStyle>
          <a:p>
            <a:r>
              <a:t>Iterative Sequential Search of a Sorted Chain</a:t>
            </a:r>
          </a:p>
        </p:txBody>
      </p:sp>
      <p:sp>
        <p:nvSpPr>
          <p:cNvPr id="144" name="Implementation of iterative search in contains"/>
          <p:cNvSpPr txBox="1">
            <a:spLocks noGrp="1"/>
          </p:cNvSpPr>
          <p:nvPr>
            <p:ph type="body" sz="quarter" idx="1"/>
          </p:nvPr>
        </p:nvSpPr>
        <p:spPr>
          <a:xfrm>
            <a:off x="457200" y="5721031"/>
            <a:ext cx="8229600" cy="690985"/>
          </a:xfrm>
          <a:prstGeom prst="rect">
            <a:avLst/>
          </a:prstGeom>
        </p:spPr>
        <p:txBody>
          <a:bodyPr>
            <a:normAutofit fontScale="92500"/>
          </a:bodyPr>
          <a:lstStyle/>
          <a:p>
            <a:pPr defTabSz="630936">
              <a:defRPr sz="3036"/>
            </a:pPr>
            <a:r>
              <a:t>Implementation of iterative search in </a:t>
            </a:r>
            <a:r>
              <a:rPr>
                <a:latin typeface="Courier New"/>
                <a:ea typeface="Courier New"/>
                <a:cs typeface="Courier New"/>
                <a:sym typeface="Courier New"/>
              </a:rPr>
              <a:t>contains</a:t>
            </a:r>
          </a:p>
        </p:txBody>
      </p:sp>
      <p:sp>
        <p:nvSpPr>
          <p:cNvPr id="145" name="public boolean contains(T anEntry)…"/>
          <p:cNvSpPr txBox="1"/>
          <p:nvPr/>
        </p:nvSpPr>
        <p:spPr>
          <a:xfrm>
            <a:off x="475246" y="1332752"/>
            <a:ext cx="8287753" cy="38633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boolean</a:t>
            </a:r>
            <a:r>
              <a:t> contains(T anEntry)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Node currentNode = firstNode;</a:t>
            </a:r>
            <a:endParaRPr>
              <a:latin typeface="+mj-lt"/>
              <a:ea typeface="+mj-ea"/>
              <a:cs typeface="+mj-cs"/>
              <a:sym typeface="Helvetica"/>
            </a:endParaRPr>
          </a:p>
          <a:p>
            <a:pPr defTabSz="344804">
              <a:tabLst>
                <a:tab pos="342900" algn="l"/>
              </a:tabLst>
              <a:defRPr sz="1800">
                <a:latin typeface="+mj-lt"/>
                <a:ea typeface="+mj-ea"/>
                <a:cs typeface="+mj-cs"/>
                <a:sym typeface="Helvetica"/>
              </a:defRPr>
            </a:pP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while</a:t>
            </a:r>
            <a:r>
              <a:t> ( (currentNode != </a:t>
            </a:r>
            <a:r>
              <a:rPr>
                <a:solidFill>
                  <a:srgbClr val="BA2DA2"/>
                </a:solidFill>
              </a:rPr>
              <a:t>null</a:t>
            </a:r>
            <a:r>
              <a:t>) &amp;&amp;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(anEntry.compareTo(currentNode.getData()) &gt; </a:t>
            </a:r>
            <a:r>
              <a:rPr>
                <a:solidFill>
                  <a:srgbClr val="272AD8"/>
                </a:solidFill>
              </a:rPr>
              <a:t>0</a:t>
            </a: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currentNode = currentNode.getNextNode();</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(currentNode != </a:t>
            </a:r>
            <a:r>
              <a:rPr>
                <a:solidFill>
                  <a:srgbClr val="BA2DA2"/>
                </a:solidFill>
              </a:rPr>
              <a:t>null</a:t>
            </a:r>
            <a:r>
              <a:t>) &amp;&amp;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anEntry.equals(currentNode.getData());</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contains</a:t>
            </a:r>
            <a:endParaRPr>
              <a:solidFill>
                <a:srgbClr val="000000"/>
              </a:solidFill>
              <a:latin typeface="+mj-lt"/>
              <a:ea typeface="+mj-ea"/>
              <a:cs typeface="+mj-cs"/>
              <a:sym typeface="Helvetica"/>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itle 1"/>
          <p:cNvSpPr txBox="1">
            <a:spLocks noGrp="1"/>
          </p:cNvSpPr>
          <p:nvPr>
            <p:ph type="title"/>
          </p:nvPr>
        </p:nvSpPr>
        <p:spPr>
          <a:prstGeom prst="rect">
            <a:avLst/>
          </a:prstGeom>
        </p:spPr>
        <p:txBody>
          <a:bodyPr>
            <a:normAutofit fontScale="90000"/>
          </a:bodyPr>
          <a:lstStyle/>
          <a:p>
            <a:r>
              <a:t>Binary Search of a Sorted Chain</a:t>
            </a:r>
          </a:p>
        </p:txBody>
      </p:sp>
      <p:sp>
        <p:nvSpPr>
          <p:cNvPr id="148" name="First find middle of the chain:…"/>
          <p:cNvSpPr txBox="1">
            <a:spLocks noGrp="1"/>
          </p:cNvSpPr>
          <p:nvPr>
            <p:ph type="body" idx="1"/>
          </p:nvPr>
        </p:nvSpPr>
        <p:spPr>
          <a:prstGeom prst="rect">
            <a:avLst/>
          </a:prstGeom>
        </p:spPr>
        <p:txBody>
          <a:bodyPr/>
          <a:lstStyle/>
          <a:p>
            <a:r>
              <a:t>First find middle of the chain:</a:t>
            </a:r>
          </a:p>
          <a:p>
            <a:pPr lvl="1"/>
            <a:r>
              <a:t>You must traverse the whole chain</a:t>
            </a:r>
          </a:p>
          <a:p>
            <a:pPr lvl="1"/>
            <a:r>
              <a:t>Then traverse one of the halves to find the middle of that half</a:t>
            </a:r>
          </a:p>
          <a:p>
            <a:r>
              <a:t>Conclusion</a:t>
            </a:r>
          </a:p>
          <a:p>
            <a:pPr lvl="1"/>
            <a:r>
              <a:t>Hard to implement</a:t>
            </a:r>
          </a:p>
          <a:p>
            <a:pPr lvl="1"/>
            <a:r>
              <a:t>Less efficient than sequential search</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Title 1"/>
          <p:cNvSpPr txBox="1">
            <a:spLocks noGrp="1"/>
          </p:cNvSpPr>
          <p:nvPr>
            <p:ph type="title"/>
          </p:nvPr>
        </p:nvSpPr>
        <p:spPr>
          <a:prstGeom prst="rect">
            <a:avLst/>
          </a:prstGeom>
        </p:spPr>
        <p:txBody>
          <a:bodyPr/>
          <a:lstStyle>
            <a:lvl1pPr defTabSz="557784">
              <a:defRPr sz="2684"/>
            </a:lvl1pPr>
          </a:lstStyle>
          <a:p>
            <a:r>
              <a:t>Choosing between Iterative Search and Recursive Search</a:t>
            </a:r>
          </a:p>
        </p:txBody>
      </p:sp>
      <p:sp>
        <p:nvSpPr>
          <p:cNvPr id="151" name="FIGURE 19-8 The time efficiency of searching, expressed in Big Oh notation"/>
          <p:cNvSpPr txBox="1">
            <a:spLocks noGrp="1"/>
          </p:cNvSpPr>
          <p:nvPr>
            <p:ph type="body" sz="quarter" idx="1"/>
          </p:nvPr>
        </p:nvSpPr>
        <p:spPr>
          <a:prstGeom prst="rect">
            <a:avLst/>
          </a:prstGeom>
        </p:spPr>
        <p:txBody>
          <a:bodyPr/>
          <a:lstStyle>
            <a:lvl1pPr defTabSz="402336">
              <a:defRPr sz="1936"/>
            </a:lvl1pPr>
          </a:lstStyle>
          <a:p>
            <a:r>
              <a:t>FIGURE 19-8 The time efficiency of searching, expressed in Big Oh notation</a:t>
            </a:r>
          </a:p>
        </p:txBody>
      </p:sp>
      <p:graphicFrame>
        <p:nvGraphicFramePr>
          <p:cNvPr id="152" name="Table"/>
          <p:cNvGraphicFramePr/>
          <p:nvPr/>
        </p:nvGraphicFramePr>
        <p:xfrm>
          <a:off x="714186" y="1521141"/>
          <a:ext cx="6833373" cy="3382658"/>
        </p:xfrm>
        <a:graphic>
          <a:graphicData uri="http://schemas.openxmlformats.org/drawingml/2006/table">
            <a:tbl>
              <a:tblPr firstRow="1">
                <a:tableStyleId>{4C3C2611-4C71-4FC5-86AE-919BDF0F9419}</a:tableStyleId>
              </a:tblPr>
              <a:tblGrid>
                <a:gridCol w="2819727">
                  <a:extLst>
                    <a:ext uri="{9D8B030D-6E8A-4147-A177-3AD203B41FA5}">
                      <a16:colId xmlns:a16="http://schemas.microsoft.com/office/drawing/2014/main" val="20000"/>
                    </a:ext>
                  </a:extLst>
                </a:gridCol>
                <a:gridCol w="1219200">
                  <a:extLst>
                    <a:ext uri="{9D8B030D-6E8A-4147-A177-3AD203B41FA5}">
                      <a16:colId xmlns:a16="http://schemas.microsoft.com/office/drawing/2014/main" val="20001"/>
                    </a:ext>
                  </a:extLst>
                </a:gridCol>
                <a:gridCol w="1574800">
                  <a:extLst>
                    <a:ext uri="{9D8B030D-6E8A-4147-A177-3AD203B41FA5}">
                      <a16:colId xmlns:a16="http://schemas.microsoft.com/office/drawing/2014/main" val="20002"/>
                    </a:ext>
                  </a:extLst>
                </a:gridCol>
                <a:gridCol w="1219646">
                  <a:extLst>
                    <a:ext uri="{9D8B030D-6E8A-4147-A177-3AD203B41FA5}">
                      <a16:colId xmlns:a16="http://schemas.microsoft.com/office/drawing/2014/main" val="20003"/>
                    </a:ext>
                  </a:extLst>
                </a:gridCol>
              </a:tblGrid>
              <a:tr h="377390">
                <a:tc>
                  <a:txBody>
                    <a:bodyPr/>
                    <a:lstStyle/>
                    <a:p>
                      <a:pPr algn="l">
                        <a:defRPr sz="1800" b="0">
                          <a:solidFill>
                            <a:srgbClr val="000000"/>
                          </a:solidFill>
                        </a:defRPr>
                      </a:pPr>
                      <a:r>
                        <a:rPr b="1">
                          <a:solidFill>
                            <a:srgbClr val="FFFFFF"/>
                          </a:solidFill>
                        </a:rPr>
                        <a:t>Operation</a:t>
                      </a:r>
                    </a:p>
                  </a:txBody>
                  <a:tcPr marL="0" marR="0" marT="0" marB="0" anchor="b" horzOverflow="overflow">
                    <a:lnB w="6350">
                      <a:solidFill>
                        <a:srgbClr val="2F2A2B"/>
                      </a:solidFill>
                      <a:miter lim="400000"/>
                    </a:lnB>
                  </a:tcPr>
                </a:tc>
                <a:tc>
                  <a:txBody>
                    <a:bodyPr/>
                    <a:lstStyle/>
                    <a:p>
                      <a:pPr algn="ctr">
                        <a:defRPr sz="1800" b="0">
                          <a:solidFill>
                            <a:srgbClr val="000000"/>
                          </a:solidFill>
                        </a:defRPr>
                      </a:pPr>
                      <a:r>
                        <a:rPr b="1">
                          <a:solidFill>
                            <a:srgbClr val="FFFFFF"/>
                          </a:solidFill>
                        </a:rPr>
                        <a:t>Best Case</a:t>
                      </a:r>
                    </a:p>
                  </a:txBody>
                  <a:tcPr marL="0" marR="0" marT="0" marB="0" anchor="b" horzOverflow="overflow">
                    <a:lnB w="6350">
                      <a:solidFill>
                        <a:srgbClr val="2F2A2B"/>
                      </a:solidFill>
                      <a:miter lim="400000"/>
                    </a:lnB>
                  </a:tcPr>
                </a:tc>
                <a:tc>
                  <a:txBody>
                    <a:bodyPr/>
                    <a:lstStyle/>
                    <a:p>
                      <a:pPr algn="ctr">
                        <a:defRPr sz="1800" b="0">
                          <a:solidFill>
                            <a:srgbClr val="000000"/>
                          </a:solidFill>
                        </a:defRPr>
                      </a:pPr>
                      <a:r>
                        <a:rPr b="1">
                          <a:solidFill>
                            <a:srgbClr val="FFFFFF"/>
                          </a:solidFill>
                        </a:rPr>
                        <a:t>Average Case</a:t>
                      </a:r>
                    </a:p>
                  </a:txBody>
                  <a:tcPr marL="0" marR="0" marT="0" marB="0" anchor="b" horzOverflow="overflow">
                    <a:lnB w="6350">
                      <a:solidFill>
                        <a:srgbClr val="2F2A2B"/>
                      </a:solidFill>
                      <a:miter lim="400000"/>
                    </a:lnB>
                  </a:tcPr>
                </a:tc>
                <a:tc>
                  <a:txBody>
                    <a:bodyPr/>
                    <a:lstStyle/>
                    <a:p>
                      <a:pPr algn="ctr">
                        <a:defRPr sz="1800" b="0">
                          <a:solidFill>
                            <a:srgbClr val="000000"/>
                          </a:solidFill>
                        </a:defRPr>
                      </a:pPr>
                      <a:r>
                        <a:rPr b="1">
                          <a:solidFill>
                            <a:srgbClr val="FFFFFF"/>
                          </a:solidFill>
                        </a:rPr>
                        <a:t>Linked</a:t>
                      </a:r>
                    </a:p>
                  </a:txBody>
                  <a:tcPr marL="0" marR="0" marT="0" marB="0" anchor="b" horzOverflow="overflow">
                    <a:lnB w="6350">
                      <a:solidFill>
                        <a:srgbClr val="2F2A2B"/>
                      </a:solidFill>
                      <a:miter lim="400000"/>
                    </a:lnB>
                  </a:tcPr>
                </a:tc>
                <a:extLst>
                  <a:ext uri="{0D108BD9-81ED-4DB2-BD59-A6C34878D82A}">
                    <a16:rowId xmlns:a16="http://schemas.microsoft.com/office/drawing/2014/main" val="10000"/>
                  </a:ext>
                </a:extLst>
              </a:tr>
              <a:tr h="992058">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Sequential Search (unsorted data)</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tc>
                  <a:txBody>
                    <a:bodyPr/>
                    <a:lstStyle/>
                    <a:p>
                      <a:pPr algn="ctr">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extLst>
                  <a:ext uri="{0D108BD9-81ED-4DB2-BD59-A6C34878D82A}">
                    <a16:rowId xmlns:a16="http://schemas.microsoft.com/office/drawing/2014/main" val="10001"/>
                  </a:ext>
                </a:extLst>
              </a:tr>
              <a:tr h="992058">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Sequential Search (sorted data)</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tc>
                  <a:txBody>
                    <a:bodyPr/>
                    <a:lstStyle/>
                    <a:p>
                      <a:pPr algn="ctr">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extLst>
                  <a:ext uri="{0D108BD9-81ED-4DB2-BD59-A6C34878D82A}">
                    <a16:rowId xmlns:a16="http://schemas.microsoft.com/office/drawing/2014/main" val="10002"/>
                  </a:ext>
                </a:extLst>
              </a:tr>
              <a:tr h="906720">
                <a:tc>
                  <a:txBody>
                    <a:bodyPr/>
                    <a:lstStyle/>
                    <a:p>
                      <a:pPr marL="50800" marR="274320" indent="-634" algn="l" defTabSz="457200">
                        <a:spcBef>
                          <a:spcPts val="200"/>
                        </a:spcBef>
                        <a:defRPr sz="1800"/>
                      </a:pPr>
                      <a:r>
                        <a:rPr b="1">
                          <a:latin typeface="Courier New"/>
                          <a:ea typeface="Courier New"/>
                          <a:cs typeface="Courier New"/>
                          <a:sym typeface="Courier New"/>
                        </a:rPr>
                        <a:t>Binary Search
(sorted array)</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tc>
                  <a:txBody>
                    <a:bodyPr/>
                    <a:lstStyle/>
                    <a:p>
                      <a:pPr algn="ctr">
                        <a:lnSpc>
                          <a:spcPct val="130000"/>
                        </a:lnSpc>
                        <a:spcBef>
                          <a:spcPts val="200"/>
                        </a:spcBef>
                        <a:defRPr sz="1800"/>
                      </a:pPr>
                      <a:r>
                        <a:rPr>
                          <a:latin typeface="Times New Roman"/>
                          <a:ea typeface="Times New Roman"/>
                          <a:cs typeface="Times New Roman"/>
                          <a:sym typeface="Times New Roman"/>
                        </a:rPr>
                        <a:t>O(1)</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tc>
                  <a:txBody>
                    <a:bodyPr/>
                    <a:lstStyle/>
                    <a:p>
                      <a:pPr algn="ctr">
                        <a:lnSpc>
                          <a:spcPct val="130000"/>
                        </a:lnSpc>
                        <a:spcBef>
                          <a:spcPts val="200"/>
                        </a:spcBef>
                        <a:defRPr sz="1800">
                          <a:latin typeface="Times New Roman"/>
                          <a:ea typeface="Times New Roman"/>
                          <a:cs typeface="Times New Roman"/>
                          <a:sym typeface="Times New Roman"/>
                        </a:defRPr>
                      </a:pPr>
                      <a:r>
                        <a:t>O(log </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tc>
                  <a:txBody>
                    <a:bodyPr/>
                    <a:lstStyle/>
                    <a:p>
                      <a:pPr algn="ctr">
                        <a:lnSpc>
                          <a:spcPct val="130000"/>
                        </a:lnSpc>
                        <a:spcBef>
                          <a:spcPts val="200"/>
                        </a:spcBef>
                        <a:defRPr sz="1800">
                          <a:latin typeface="Times New Roman"/>
                          <a:ea typeface="Times New Roman"/>
                          <a:cs typeface="Times New Roman"/>
                          <a:sym typeface="Times New Roman"/>
                        </a:defRPr>
                      </a:pPr>
                      <a:r>
                        <a:t>O(log </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noFill/>
                  </a:tcPr>
                </a:tc>
                <a:extLst>
                  <a:ext uri="{0D108BD9-81ED-4DB2-BD59-A6C34878D82A}">
                    <a16:rowId xmlns:a16="http://schemas.microsoft.com/office/drawing/2014/main" val="10003"/>
                  </a:ext>
                </a:extLst>
              </a:tr>
            </a:tbl>
          </a:graphicData>
        </a:graphic>
      </p:graphicFrame>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itle 4"/>
          <p:cNvSpPr txBox="1">
            <a:spLocks noGrp="1"/>
          </p:cNvSpPr>
          <p:nvPr>
            <p:ph type="title"/>
          </p:nvPr>
        </p:nvSpPr>
        <p:spPr>
          <a:prstGeom prst="rect">
            <a:avLst/>
          </a:prstGeom>
        </p:spPr>
        <p:txBody>
          <a:bodyPr/>
          <a:lstStyle>
            <a:lvl1pPr defTabSz="557784">
              <a:defRPr sz="2684"/>
            </a:lvl1pPr>
          </a:lstStyle>
          <a:p>
            <a:r>
              <a:t>Choosing between Iterative Search and Recursive Search</a:t>
            </a:r>
          </a:p>
        </p:txBody>
      </p:sp>
      <p:sp>
        <p:nvSpPr>
          <p:cNvPr id="155" name="Content Placeholder 5"/>
          <p:cNvSpPr txBox="1">
            <a:spLocks noGrp="1"/>
          </p:cNvSpPr>
          <p:nvPr>
            <p:ph type="body" idx="1"/>
          </p:nvPr>
        </p:nvSpPr>
        <p:spPr>
          <a:prstGeom prst="rect">
            <a:avLst/>
          </a:prstGeom>
        </p:spPr>
        <p:txBody>
          <a:bodyPr/>
          <a:lstStyle/>
          <a:p>
            <a:r>
              <a:t>Iterative Searches</a:t>
            </a:r>
          </a:p>
          <a:p>
            <a:pPr lvl="1"/>
            <a:r>
              <a:t>Can save some time and space</a:t>
            </a:r>
          </a:p>
          <a:p>
            <a:r>
              <a:t>Recursive Searches</a:t>
            </a:r>
          </a:p>
          <a:p>
            <a:pPr lvl="1"/>
            <a:r>
              <a:t>Will not require much additional space for the recursive calls</a:t>
            </a:r>
          </a:p>
          <a:p>
            <a:pPr lvl="1"/>
            <a:r>
              <a:t>Coding binary search recursively is easier</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4"/>
          <p:cNvSpPr txBox="1">
            <a:spLocks noGrp="1"/>
          </p:cNvSpPr>
          <p:nvPr>
            <p:ph type="title"/>
          </p:nvPr>
        </p:nvSpPr>
        <p:spPr>
          <a:prstGeom prst="rect">
            <a:avLst/>
          </a:prstGeom>
        </p:spPr>
        <p:txBody>
          <a:bodyPr>
            <a:normAutofit fontScale="90000"/>
          </a:bodyPr>
          <a:lstStyle/>
          <a:p>
            <a:r>
              <a:t>Dictionaries</a:t>
            </a:r>
          </a:p>
        </p:txBody>
      </p:sp>
      <p:sp>
        <p:nvSpPr>
          <p:cNvPr id="50" name="Content Placeholder 5"/>
          <p:cNvSpPr txBox="1">
            <a:spLocks noGrp="1"/>
          </p:cNvSpPr>
          <p:nvPr>
            <p:ph type="body" sz="half" idx="1"/>
          </p:nvPr>
        </p:nvSpPr>
        <p:spPr>
          <a:xfrm>
            <a:off x="400049" y="913012"/>
            <a:ext cx="4953249" cy="5031976"/>
          </a:xfrm>
          <a:prstGeom prst="rect">
            <a:avLst/>
          </a:prstGeom>
        </p:spPr>
        <p:txBody>
          <a:bodyPr/>
          <a:lstStyle/>
          <a:p>
            <a:r>
              <a:t>When you want to look up …</a:t>
            </a:r>
          </a:p>
          <a:p>
            <a:pPr lvl="1"/>
            <a:r>
              <a:t>The meaning of a word</a:t>
            </a:r>
          </a:p>
          <a:p>
            <a:pPr lvl="1"/>
            <a:r>
              <a:t>An address</a:t>
            </a:r>
          </a:p>
          <a:p>
            <a:pPr lvl="1"/>
            <a:r>
              <a:t>A phone number</a:t>
            </a:r>
          </a:p>
          <a:p>
            <a:pPr lvl="1"/>
            <a:r>
              <a:t>A contact on your phone</a:t>
            </a:r>
          </a:p>
          <a:p>
            <a:r>
              <a:t>These can be implemented in an ADT Dictionary</a:t>
            </a:r>
          </a:p>
        </p:txBody>
      </p:sp>
      <p:pic>
        <p:nvPicPr>
          <p:cNvPr id="51" name="A diagram illustrates the magnified view of a portion from a book that reads, computer A device for the processing and storage of information.&#10;&#10;Picture 1" descr="A diagram illustrates the magnified view of a portion from a book that reads, computer A device for the processing and storage of information.Picture 1"/>
          <p:cNvPicPr>
            <a:picLocks noChangeAspect="1"/>
          </p:cNvPicPr>
          <p:nvPr/>
        </p:nvPicPr>
        <p:blipFill>
          <a:blip r:embed="rId2">
            <a:extLst/>
          </a:blip>
          <a:srcRect t="1127" r="738" b="1145"/>
          <a:stretch>
            <a:fillRect/>
          </a:stretch>
        </p:blipFill>
        <p:spPr>
          <a:xfrm>
            <a:off x="3483226" y="3131335"/>
            <a:ext cx="5391942" cy="3295112"/>
          </a:xfrm>
          <a:custGeom>
            <a:avLst/>
            <a:gdLst/>
            <a:ahLst/>
            <a:cxnLst>
              <a:cxn ang="0">
                <a:pos x="wd2" y="hd2"/>
              </a:cxn>
              <a:cxn ang="5400000">
                <a:pos x="wd2" y="hd2"/>
              </a:cxn>
              <a:cxn ang="10800000">
                <a:pos x="wd2" y="hd2"/>
              </a:cxn>
              <a:cxn ang="16200000">
                <a:pos x="wd2" y="hd2"/>
              </a:cxn>
            </a:cxnLst>
            <a:rect l="0" t="0" r="r" b="b"/>
            <a:pathLst>
              <a:path w="21566" h="21594" extrusionOk="0">
                <a:moveTo>
                  <a:pt x="17742" y="0"/>
                </a:moveTo>
                <a:cubicBezTo>
                  <a:pt x="16907" y="0"/>
                  <a:pt x="16203" y="329"/>
                  <a:pt x="15593" y="1007"/>
                </a:cubicBezTo>
                <a:cubicBezTo>
                  <a:pt x="15462" y="1152"/>
                  <a:pt x="15329" y="1271"/>
                  <a:pt x="15296" y="1272"/>
                </a:cubicBezTo>
                <a:cubicBezTo>
                  <a:pt x="15263" y="1272"/>
                  <a:pt x="15240" y="1296"/>
                  <a:pt x="15245" y="1324"/>
                </a:cubicBezTo>
                <a:cubicBezTo>
                  <a:pt x="15265" y="1423"/>
                  <a:pt x="14049" y="3155"/>
                  <a:pt x="13997" y="3103"/>
                </a:cubicBezTo>
                <a:cubicBezTo>
                  <a:pt x="13968" y="3073"/>
                  <a:pt x="13959" y="3086"/>
                  <a:pt x="13977" y="3134"/>
                </a:cubicBezTo>
                <a:cubicBezTo>
                  <a:pt x="14013" y="3229"/>
                  <a:pt x="12722" y="5191"/>
                  <a:pt x="12624" y="5191"/>
                </a:cubicBezTo>
                <a:cubicBezTo>
                  <a:pt x="12591" y="5191"/>
                  <a:pt x="12564" y="5231"/>
                  <a:pt x="12564" y="5280"/>
                </a:cubicBezTo>
                <a:cubicBezTo>
                  <a:pt x="12564" y="5409"/>
                  <a:pt x="11239" y="7394"/>
                  <a:pt x="11153" y="7394"/>
                </a:cubicBezTo>
                <a:cubicBezTo>
                  <a:pt x="11112" y="7394"/>
                  <a:pt x="11049" y="7448"/>
                  <a:pt x="11015" y="7517"/>
                </a:cubicBezTo>
                <a:cubicBezTo>
                  <a:pt x="10980" y="7585"/>
                  <a:pt x="10971" y="7641"/>
                  <a:pt x="10993" y="7641"/>
                </a:cubicBezTo>
                <a:cubicBezTo>
                  <a:pt x="11014" y="7641"/>
                  <a:pt x="10991" y="7716"/>
                  <a:pt x="10940" y="7808"/>
                </a:cubicBezTo>
                <a:cubicBezTo>
                  <a:pt x="10890" y="7899"/>
                  <a:pt x="10817" y="7974"/>
                  <a:pt x="10780" y="7974"/>
                </a:cubicBezTo>
                <a:cubicBezTo>
                  <a:pt x="10742" y="7974"/>
                  <a:pt x="10717" y="8007"/>
                  <a:pt x="10724" y="8045"/>
                </a:cubicBezTo>
                <a:cubicBezTo>
                  <a:pt x="10744" y="8152"/>
                  <a:pt x="9580" y="9881"/>
                  <a:pt x="9526" y="9826"/>
                </a:cubicBezTo>
                <a:cubicBezTo>
                  <a:pt x="9499" y="9799"/>
                  <a:pt x="9492" y="9815"/>
                  <a:pt x="9510" y="9863"/>
                </a:cubicBezTo>
                <a:cubicBezTo>
                  <a:pt x="9548" y="9964"/>
                  <a:pt x="8733" y="11253"/>
                  <a:pt x="8646" y="11228"/>
                </a:cubicBezTo>
                <a:cubicBezTo>
                  <a:pt x="8614" y="11219"/>
                  <a:pt x="8572" y="11251"/>
                  <a:pt x="8553" y="11301"/>
                </a:cubicBezTo>
                <a:cubicBezTo>
                  <a:pt x="8532" y="11356"/>
                  <a:pt x="8448" y="11257"/>
                  <a:pt x="8340" y="11051"/>
                </a:cubicBezTo>
                <a:cubicBezTo>
                  <a:pt x="7951" y="10308"/>
                  <a:pt x="7722" y="10229"/>
                  <a:pt x="5838" y="10203"/>
                </a:cubicBezTo>
                <a:lnTo>
                  <a:pt x="4289" y="10182"/>
                </a:lnTo>
                <a:lnTo>
                  <a:pt x="3972" y="10718"/>
                </a:lnTo>
                <a:cubicBezTo>
                  <a:pt x="3797" y="11013"/>
                  <a:pt x="3631" y="11257"/>
                  <a:pt x="3605" y="11257"/>
                </a:cubicBezTo>
                <a:cubicBezTo>
                  <a:pt x="3579" y="11257"/>
                  <a:pt x="3530" y="11304"/>
                  <a:pt x="3495" y="11361"/>
                </a:cubicBezTo>
                <a:cubicBezTo>
                  <a:pt x="3461" y="11418"/>
                  <a:pt x="3451" y="11465"/>
                  <a:pt x="3475" y="11465"/>
                </a:cubicBezTo>
                <a:cubicBezTo>
                  <a:pt x="3499" y="11465"/>
                  <a:pt x="3478" y="11537"/>
                  <a:pt x="3427" y="11629"/>
                </a:cubicBezTo>
                <a:cubicBezTo>
                  <a:pt x="3377" y="11720"/>
                  <a:pt x="3288" y="11795"/>
                  <a:pt x="3232" y="11795"/>
                </a:cubicBezTo>
                <a:cubicBezTo>
                  <a:pt x="3176" y="11795"/>
                  <a:pt x="3145" y="11822"/>
                  <a:pt x="3164" y="11852"/>
                </a:cubicBezTo>
                <a:cubicBezTo>
                  <a:pt x="3210" y="11927"/>
                  <a:pt x="3048" y="12211"/>
                  <a:pt x="2959" y="12211"/>
                </a:cubicBezTo>
                <a:cubicBezTo>
                  <a:pt x="2920" y="12211"/>
                  <a:pt x="2901" y="12246"/>
                  <a:pt x="2916" y="12287"/>
                </a:cubicBezTo>
                <a:cubicBezTo>
                  <a:pt x="2940" y="12350"/>
                  <a:pt x="1594" y="14504"/>
                  <a:pt x="925" y="15473"/>
                </a:cubicBezTo>
                <a:cubicBezTo>
                  <a:pt x="807" y="15644"/>
                  <a:pt x="717" y="15827"/>
                  <a:pt x="724" y="15881"/>
                </a:cubicBezTo>
                <a:cubicBezTo>
                  <a:pt x="731" y="15934"/>
                  <a:pt x="663" y="16056"/>
                  <a:pt x="573" y="16151"/>
                </a:cubicBezTo>
                <a:cubicBezTo>
                  <a:pt x="459" y="16273"/>
                  <a:pt x="409" y="16388"/>
                  <a:pt x="408" y="16542"/>
                </a:cubicBezTo>
                <a:cubicBezTo>
                  <a:pt x="406" y="16791"/>
                  <a:pt x="317" y="16742"/>
                  <a:pt x="1979" y="17408"/>
                </a:cubicBezTo>
                <a:cubicBezTo>
                  <a:pt x="2496" y="17614"/>
                  <a:pt x="3228" y="17910"/>
                  <a:pt x="3605" y="18063"/>
                </a:cubicBezTo>
                <a:cubicBezTo>
                  <a:pt x="4553" y="18448"/>
                  <a:pt x="5286" y="18729"/>
                  <a:pt x="6091" y="19012"/>
                </a:cubicBezTo>
                <a:cubicBezTo>
                  <a:pt x="6817" y="19268"/>
                  <a:pt x="8754" y="20077"/>
                  <a:pt x="9772" y="20550"/>
                </a:cubicBezTo>
                <a:cubicBezTo>
                  <a:pt x="10107" y="20705"/>
                  <a:pt x="10418" y="20836"/>
                  <a:pt x="10464" y="20841"/>
                </a:cubicBezTo>
                <a:cubicBezTo>
                  <a:pt x="10509" y="20846"/>
                  <a:pt x="10607" y="20720"/>
                  <a:pt x="10681" y="20560"/>
                </a:cubicBezTo>
                <a:cubicBezTo>
                  <a:pt x="10756" y="20400"/>
                  <a:pt x="10933" y="20053"/>
                  <a:pt x="11073" y="19790"/>
                </a:cubicBezTo>
                <a:cubicBezTo>
                  <a:pt x="11214" y="19527"/>
                  <a:pt x="11432" y="19089"/>
                  <a:pt x="11559" y="18815"/>
                </a:cubicBezTo>
                <a:cubicBezTo>
                  <a:pt x="11686" y="18541"/>
                  <a:pt x="11812" y="18326"/>
                  <a:pt x="11839" y="18339"/>
                </a:cubicBezTo>
                <a:cubicBezTo>
                  <a:pt x="11865" y="18351"/>
                  <a:pt x="11873" y="18326"/>
                  <a:pt x="11856" y="18282"/>
                </a:cubicBezTo>
                <a:cubicBezTo>
                  <a:pt x="11818" y="18182"/>
                  <a:pt x="13134" y="15483"/>
                  <a:pt x="13205" y="15514"/>
                </a:cubicBezTo>
                <a:cubicBezTo>
                  <a:pt x="13234" y="15527"/>
                  <a:pt x="13240" y="15497"/>
                  <a:pt x="13221" y="15447"/>
                </a:cubicBezTo>
                <a:cubicBezTo>
                  <a:pt x="13202" y="15396"/>
                  <a:pt x="13243" y="15254"/>
                  <a:pt x="13312" y="15132"/>
                </a:cubicBezTo>
                <a:cubicBezTo>
                  <a:pt x="13567" y="14680"/>
                  <a:pt x="13866" y="13941"/>
                  <a:pt x="13839" y="13826"/>
                </a:cubicBezTo>
                <a:cubicBezTo>
                  <a:pt x="13823" y="13761"/>
                  <a:pt x="13719" y="13646"/>
                  <a:pt x="13605" y="13571"/>
                </a:cubicBezTo>
                <a:cubicBezTo>
                  <a:pt x="13383" y="13426"/>
                  <a:pt x="13245" y="13153"/>
                  <a:pt x="13361" y="13085"/>
                </a:cubicBezTo>
                <a:cubicBezTo>
                  <a:pt x="13397" y="13064"/>
                  <a:pt x="14545" y="12935"/>
                  <a:pt x="15913" y="12799"/>
                </a:cubicBezTo>
                <a:cubicBezTo>
                  <a:pt x="18669" y="12525"/>
                  <a:pt x="18828" y="12485"/>
                  <a:pt x="19542" y="11876"/>
                </a:cubicBezTo>
                <a:cubicBezTo>
                  <a:pt x="19752" y="11696"/>
                  <a:pt x="20048" y="11382"/>
                  <a:pt x="20199" y="11179"/>
                </a:cubicBezTo>
                <a:cubicBezTo>
                  <a:pt x="20351" y="10975"/>
                  <a:pt x="20500" y="10831"/>
                  <a:pt x="20529" y="10859"/>
                </a:cubicBezTo>
                <a:cubicBezTo>
                  <a:pt x="20559" y="10886"/>
                  <a:pt x="20569" y="10879"/>
                  <a:pt x="20548" y="10843"/>
                </a:cubicBezTo>
                <a:cubicBezTo>
                  <a:pt x="20496" y="10748"/>
                  <a:pt x="20708" y="10288"/>
                  <a:pt x="20774" y="10354"/>
                </a:cubicBezTo>
                <a:cubicBezTo>
                  <a:pt x="20807" y="10387"/>
                  <a:pt x="20813" y="10370"/>
                  <a:pt x="20791" y="10312"/>
                </a:cubicBezTo>
                <a:cubicBezTo>
                  <a:pt x="20770" y="10257"/>
                  <a:pt x="20816" y="10116"/>
                  <a:pt x="20898" y="9982"/>
                </a:cubicBezTo>
                <a:cubicBezTo>
                  <a:pt x="20976" y="9854"/>
                  <a:pt x="21042" y="9712"/>
                  <a:pt x="21042" y="9670"/>
                </a:cubicBezTo>
                <a:cubicBezTo>
                  <a:pt x="21043" y="9628"/>
                  <a:pt x="21097" y="9427"/>
                  <a:pt x="21163" y="9223"/>
                </a:cubicBezTo>
                <a:cubicBezTo>
                  <a:pt x="21438" y="8372"/>
                  <a:pt x="21535" y="7738"/>
                  <a:pt x="21561" y="6619"/>
                </a:cubicBezTo>
                <a:cubicBezTo>
                  <a:pt x="21600" y="4964"/>
                  <a:pt x="21403" y="3796"/>
                  <a:pt x="20890" y="2624"/>
                </a:cubicBezTo>
                <a:cubicBezTo>
                  <a:pt x="20741" y="2285"/>
                  <a:pt x="20629" y="1985"/>
                  <a:pt x="20641" y="1958"/>
                </a:cubicBezTo>
                <a:cubicBezTo>
                  <a:pt x="20652" y="1932"/>
                  <a:pt x="20645" y="1930"/>
                  <a:pt x="20626" y="1953"/>
                </a:cubicBezTo>
                <a:cubicBezTo>
                  <a:pt x="20571" y="2021"/>
                  <a:pt x="20356" y="1646"/>
                  <a:pt x="20391" y="1545"/>
                </a:cubicBezTo>
                <a:cubicBezTo>
                  <a:pt x="20409" y="1494"/>
                  <a:pt x="20406" y="1480"/>
                  <a:pt x="20385" y="1511"/>
                </a:cubicBezTo>
                <a:cubicBezTo>
                  <a:pt x="20364" y="1542"/>
                  <a:pt x="20209" y="1402"/>
                  <a:pt x="20040" y="1199"/>
                </a:cubicBezTo>
                <a:cubicBezTo>
                  <a:pt x="19357" y="375"/>
                  <a:pt x="18639" y="0"/>
                  <a:pt x="17742" y="0"/>
                </a:cubicBezTo>
                <a:close/>
                <a:moveTo>
                  <a:pt x="2705" y="21361"/>
                </a:moveTo>
                <a:cubicBezTo>
                  <a:pt x="2660" y="21353"/>
                  <a:pt x="2594" y="21375"/>
                  <a:pt x="2513" y="21429"/>
                </a:cubicBezTo>
                <a:cubicBezTo>
                  <a:pt x="2457" y="21465"/>
                  <a:pt x="2387" y="21463"/>
                  <a:pt x="2357" y="21423"/>
                </a:cubicBezTo>
                <a:cubicBezTo>
                  <a:pt x="2327" y="21384"/>
                  <a:pt x="2232" y="21385"/>
                  <a:pt x="2145" y="21426"/>
                </a:cubicBezTo>
                <a:cubicBezTo>
                  <a:pt x="2058" y="21467"/>
                  <a:pt x="1972" y="21474"/>
                  <a:pt x="1954" y="21444"/>
                </a:cubicBezTo>
                <a:cubicBezTo>
                  <a:pt x="1936" y="21414"/>
                  <a:pt x="1489" y="21390"/>
                  <a:pt x="960" y="21390"/>
                </a:cubicBezTo>
                <a:cubicBezTo>
                  <a:pt x="263" y="21390"/>
                  <a:pt x="0" y="21418"/>
                  <a:pt x="0" y="21488"/>
                </a:cubicBezTo>
                <a:cubicBezTo>
                  <a:pt x="0" y="21560"/>
                  <a:pt x="367" y="21586"/>
                  <a:pt x="1387" y="21592"/>
                </a:cubicBezTo>
                <a:cubicBezTo>
                  <a:pt x="2597" y="21600"/>
                  <a:pt x="2775" y="21586"/>
                  <a:pt x="2775" y="21475"/>
                </a:cubicBezTo>
                <a:cubicBezTo>
                  <a:pt x="2775" y="21407"/>
                  <a:pt x="2750" y="21369"/>
                  <a:pt x="2705" y="21361"/>
                </a:cubicBezTo>
                <a:close/>
              </a:path>
            </a:pathLst>
          </a:cu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1"/>
          <p:cNvSpPr txBox="1">
            <a:spLocks noGrp="1"/>
          </p:cNvSpPr>
          <p:nvPr>
            <p:ph type="title"/>
          </p:nvPr>
        </p:nvSpPr>
        <p:spPr>
          <a:prstGeom prst="rect">
            <a:avLst/>
          </a:prstGeom>
        </p:spPr>
        <p:txBody>
          <a:bodyPr/>
          <a:lstStyle>
            <a:lvl1pPr defTabSz="841247">
              <a:defRPr sz="4048"/>
            </a:lvl1pPr>
          </a:lstStyle>
          <a:p>
            <a:r>
              <a:t>Specifications for the ADT Dictionary</a:t>
            </a:r>
          </a:p>
        </p:txBody>
      </p:sp>
      <p:sp>
        <p:nvSpPr>
          <p:cNvPr id="54" name="Content Placeholder 2"/>
          <p:cNvSpPr txBox="1">
            <a:spLocks noGrp="1"/>
          </p:cNvSpPr>
          <p:nvPr>
            <p:ph type="body" idx="1"/>
          </p:nvPr>
        </p:nvSpPr>
        <p:spPr>
          <a:prstGeom prst="rect">
            <a:avLst/>
          </a:prstGeom>
        </p:spPr>
        <p:txBody>
          <a:bodyPr/>
          <a:lstStyle/>
          <a:p>
            <a:r>
              <a:t>Synonyms for ADT Dictionary</a:t>
            </a:r>
          </a:p>
          <a:p>
            <a:pPr lvl="1"/>
            <a:r>
              <a:t>Map</a:t>
            </a:r>
          </a:p>
          <a:p>
            <a:pPr lvl="1"/>
            <a:r>
              <a:t>Table</a:t>
            </a:r>
          </a:p>
          <a:p>
            <a:pPr lvl="1"/>
            <a:r>
              <a:t>Associative array</a:t>
            </a:r>
          </a:p>
          <a:p>
            <a:r>
              <a:t>An entry in the dictionary contains</a:t>
            </a:r>
          </a:p>
          <a:p>
            <a:pPr lvl="1"/>
            <a:r>
              <a:t>Keyword, search key</a:t>
            </a:r>
          </a:p>
          <a:p>
            <a:pPr lvl="1"/>
            <a:r>
              <a:t>Value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itle 1"/>
          <p:cNvSpPr txBox="1">
            <a:spLocks noGrp="1"/>
          </p:cNvSpPr>
          <p:nvPr>
            <p:ph type="title"/>
          </p:nvPr>
        </p:nvSpPr>
        <p:spPr>
          <a:prstGeom prst="rect">
            <a:avLst/>
          </a:prstGeom>
        </p:spPr>
        <p:txBody>
          <a:bodyPr>
            <a:normAutofit fontScale="90000"/>
          </a:bodyPr>
          <a:lstStyle>
            <a:lvl1pPr defTabSz="649223">
              <a:defRPr sz="3124"/>
            </a:lvl1pPr>
          </a:lstStyle>
          <a:p>
            <a:r>
              <a:t>Iterative Sequential Search of an Unsorted Array</a:t>
            </a:r>
          </a:p>
        </p:txBody>
      </p:sp>
      <p:sp>
        <p:nvSpPr>
          <p:cNvPr id="54" name="Content Placeholder 2"/>
          <p:cNvSpPr txBox="1">
            <a:spLocks noGrp="1"/>
          </p:cNvSpPr>
          <p:nvPr>
            <p:ph type="body" sz="quarter" idx="1"/>
          </p:nvPr>
        </p:nvSpPr>
        <p:spPr>
          <a:prstGeom prst="rect">
            <a:avLst/>
          </a:prstGeom>
        </p:spPr>
        <p:txBody>
          <a:bodyPr>
            <a:normAutofit fontScale="92500" lnSpcReduction="10000"/>
          </a:bodyPr>
          <a:lstStyle>
            <a:lvl1pPr defTabSz="768095">
              <a:defRPr sz="3024"/>
            </a:lvl1pPr>
          </a:lstStyle>
          <a:p>
            <a:r>
              <a:t>Using a loop to search for a specific valued entry.</a:t>
            </a:r>
          </a:p>
        </p:txBody>
      </p:sp>
      <p:sp>
        <p:nvSpPr>
          <p:cNvPr id="55" name="public static &lt;T&gt; boolean inArray(T[] anArray, T anEntry)…"/>
          <p:cNvSpPr txBox="1"/>
          <p:nvPr/>
        </p:nvSpPr>
        <p:spPr>
          <a:xfrm>
            <a:off x="674305" y="1503679"/>
            <a:ext cx="8012496" cy="38506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static</a:t>
            </a:r>
            <a:r>
              <a:t> &lt;T&gt; </a:t>
            </a:r>
            <a:r>
              <a:rPr>
                <a:solidFill>
                  <a:srgbClr val="BA2DA2"/>
                </a:solidFill>
              </a:rPr>
              <a:t>boolean</a:t>
            </a:r>
            <a:r>
              <a:t> inArray(T[] anArray, T anEntry)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boolean</a:t>
            </a:r>
            <a:r>
              <a:t> found = </a:t>
            </a:r>
            <a:r>
              <a:rPr>
                <a:solidFill>
                  <a:srgbClr val="BA2DA2"/>
                </a:solidFill>
              </a:rPr>
              <a:t>false</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int</a:t>
            </a:r>
            <a:r>
              <a:t> index = </a:t>
            </a:r>
            <a:r>
              <a:rPr>
                <a:solidFill>
                  <a:srgbClr val="272AD8"/>
                </a:solidFill>
              </a:rPr>
              <a:t>0</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while</a:t>
            </a:r>
            <a:r>
              <a:t> (!found &amp;&amp; (index &lt; anArray.length))</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if</a:t>
            </a:r>
            <a:r>
              <a:t> (anEntry.equals(anArray[index]))</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found = </a:t>
            </a:r>
            <a:r>
              <a:rPr>
                <a:solidFill>
                  <a:srgbClr val="BA2DA2"/>
                </a:solidFill>
              </a:rPr>
              <a:t>true</a:t>
            </a:r>
            <a:r>
              <a: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index++;</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found;</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inArray</a:t>
            </a:r>
            <a:endParaRPr>
              <a:solidFill>
                <a:srgbClr val="000000"/>
              </a:solidFill>
              <a:latin typeface="+mj-lt"/>
              <a:ea typeface="+mj-ea"/>
              <a:cs typeface="+mj-cs"/>
              <a:sym typeface="Helvetica"/>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itle 1"/>
          <p:cNvSpPr txBox="1">
            <a:spLocks noGrp="1"/>
          </p:cNvSpPr>
          <p:nvPr>
            <p:ph type="title"/>
          </p:nvPr>
        </p:nvSpPr>
        <p:spPr>
          <a:prstGeom prst="rect">
            <a:avLst/>
          </a:prstGeom>
        </p:spPr>
        <p:txBody>
          <a:bodyPr/>
          <a:lstStyle>
            <a:lvl1pPr defTabSz="841247">
              <a:defRPr sz="4048"/>
            </a:lvl1pPr>
          </a:lstStyle>
          <a:p>
            <a:r>
              <a:t>Specifications for the ADT Dictionary</a:t>
            </a:r>
          </a:p>
        </p:txBody>
      </p:sp>
      <p:sp>
        <p:nvSpPr>
          <p:cNvPr id="57" name="Content Placeholder 2"/>
          <p:cNvSpPr txBox="1">
            <a:spLocks noGrp="1"/>
          </p:cNvSpPr>
          <p:nvPr>
            <p:ph type="body" idx="1"/>
          </p:nvPr>
        </p:nvSpPr>
        <p:spPr>
          <a:xfrm>
            <a:off x="225914" y="913012"/>
            <a:ext cx="5237808" cy="5031976"/>
          </a:xfrm>
          <a:prstGeom prst="rect">
            <a:avLst/>
          </a:prstGeom>
        </p:spPr>
        <p:txBody>
          <a:bodyPr/>
          <a:lstStyle/>
          <a:p>
            <a:r>
              <a:t>Dictionary Data</a:t>
            </a:r>
          </a:p>
          <a:p>
            <a:pPr lvl="1"/>
            <a:r>
              <a:rPr i="1"/>
              <a:t>Collection</a:t>
            </a:r>
            <a:r>
              <a:t> </a:t>
            </a:r>
            <a:r>
              <a:rPr i="1"/>
              <a:t>of pairs</a:t>
            </a:r>
            <a:r>
              <a:t> </a:t>
            </a:r>
            <a:r>
              <a:rPr>
                <a:latin typeface="Courier New"/>
                <a:ea typeface="Courier New"/>
                <a:cs typeface="Courier New"/>
                <a:sym typeface="Courier New"/>
              </a:rPr>
              <a:t>(</a:t>
            </a:r>
            <a:r>
              <a:rPr i="1">
                <a:latin typeface="Courier New"/>
                <a:ea typeface="Courier New"/>
                <a:cs typeface="Courier New"/>
                <a:sym typeface="Courier New"/>
              </a:rPr>
              <a:t>k</a:t>
            </a:r>
            <a:r>
              <a:rPr>
                <a:latin typeface="Courier New"/>
                <a:ea typeface="Courier New"/>
                <a:cs typeface="Courier New"/>
                <a:sym typeface="Courier New"/>
              </a:rPr>
              <a:t>, </a:t>
            </a:r>
            <a:r>
              <a:rPr i="1">
                <a:latin typeface="Courier New"/>
                <a:ea typeface="Courier New"/>
                <a:cs typeface="Courier New"/>
                <a:sym typeface="Courier New"/>
              </a:rPr>
              <a:t>v</a:t>
            </a:r>
            <a:r>
              <a:rPr>
                <a:latin typeface="Courier New"/>
                <a:ea typeface="Courier New"/>
                <a:cs typeface="Courier New"/>
                <a:sym typeface="Courier New"/>
              </a:rPr>
              <a:t>)</a:t>
            </a:r>
            <a:r>
              <a:t> </a:t>
            </a:r>
            <a:br/>
            <a:r>
              <a:t>of objects </a:t>
            </a:r>
            <a:r>
              <a:rPr i="1">
                <a:latin typeface="Courier New"/>
                <a:ea typeface="Courier New"/>
                <a:cs typeface="Courier New"/>
                <a:sym typeface="Courier New"/>
              </a:rPr>
              <a:t>k</a:t>
            </a:r>
            <a:r>
              <a:t> and </a:t>
            </a:r>
            <a:r>
              <a:rPr i="1">
                <a:latin typeface="Courier New"/>
                <a:ea typeface="Courier New"/>
                <a:cs typeface="Courier New"/>
                <a:sym typeface="Courier New"/>
              </a:rPr>
              <a:t>v</a:t>
            </a:r>
            <a:r>
              <a:t>, </a:t>
            </a:r>
          </a:p>
          <a:p>
            <a:pPr lvl="2"/>
            <a:r>
              <a:rPr i="1">
                <a:latin typeface="Courier New"/>
                <a:ea typeface="Courier New"/>
                <a:cs typeface="Courier New"/>
                <a:sym typeface="Courier New"/>
              </a:rPr>
              <a:t>k</a:t>
            </a:r>
            <a:r>
              <a:t> is the search key </a:t>
            </a:r>
          </a:p>
          <a:p>
            <a:pPr lvl="2"/>
            <a:r>
              <a:rPr i="1">
                <a:latin typeface="Courier New"/>
                <a:ea typeface="Courier New"/>
                <a:cs typeface="Courier New"/>
                <a:sym typeface="Courier New"/>
              </a:rPr>
              <a:t>v</a:t>
            </a:r>
            <a:r>
              <a:t> is the corresponding value</a:t>
            </a:r>
          </a:p>
          <a:p>
            <a:pPr lvl="1"/>
            <a:r>
              <a:rPr i="1"/>
              <a:t>Number of pairs</a:t>
            </a:r>
            <a:r>
              <a:t> in the collection</a:t>
            </a:r>
          </a:p>
        </p:txBody>
      </p:sp>
      <p:pic>
        <p:nvPicPr>
          <p:cNvPr id="58" name="A diagram illustrates a dictionary object that contains a list of search keys. Each search key has a corresponding value.&#10;&#10;Picture 2" descr="A diagram illustrates a dictionary object that contains a list of search keys. Each search key has a corresponding value.Picture 2"/>
          <p:cNvPicPr>
            <a:picLocks noChangeAspect="1"/>
          </p:cNvPicPr>
          <p:nvPr/>
        </p:nvPicPr>
        <p:blipFill>
          <a:blip r:embed="rId2">
            <a:extLst/>
          </a:blip>
          <a:stretch>
            <a:fillRect/>
          </a:stretch>
        </p:blipFill>
        <p:spPr>
          <a:xfrm>
            <a:off x="5463721" y="913012"/>
            <a:ext cx="3510107" cy="4067505"/>
          </a:xfrm>
          <a:prstGeom prst="rect">
            <a:avLst/>
          </a:prstGeom>
          <a:ln w="12700">
            <a:miter lim="400000"/>
          </a:ln>
        </p:spPr>
      </p:pic>
      <p:sp>
        <p:nvSpPr>
          <p:cNvPr id="59" name="Title 1"/>
          <p:cNvSpPr txBox="1"/>
          <p:nvPr/>
        </p:nvSpPr>
        <p:spPr>
          <a:xfrm>
            <a:off x="5181599" y="4899687"/>
            <a:ext cx="3792229" cy="1492179"/>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chor="b">
            <a:normAutofit lnSpcReduction="10000"/>
          </a:bodyPr>
          <a:lstStyle>
            <a:lvl1pPr defTabSz="448055">
              <a:defRPr sz="2156" b="1">
                <a:solidFill>
                  <a:srgbClr val="007FA3"/>
                </a:solidFill>
                <a:latin typeface="Times New Roman"/>
                <a:ea typeface="Times New Roman"/>
                <a:cs typeface="Times New Roman"/>
                <a:sym typeface="Times New Roman"/>
              </a:defRPr>
            </a:lvl1pPr>
          </a:lstStyle>
          <a:p>
            <a:r>
              <a:t>FIGURE 20-2 An instance of the ADT dictionary has search keys paired with corresponding values</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itle 1"/>
          <p:cNvSpPr txBox="1">
            <a:spLocks noGrp="1"/>
          </p:cNvSpPr>
          <p:nvPr>
            <p:ph type="title"/>
          </p:nvPr>
        </p:nvSpPr>
        <p:spPr>
          <a:xfrm>
            <a:off x="249766" y="0"/>
            <a:ext cx="8513234" cy="816042"/>
          </a:xfrm>
          <a:prstGeom prst="rect">
            <a:avLst/>
          </a:prstGeom>
        </p:spPr>
        <p:txBody>
          <a:bodyPr/>
          <a:lstStyle>
            <a:lvl1pPr defTabSz="841247">
              <a:defRPr sz="4048"/>
            </a:lvl1pPr>
          </a:lstStyle>
          <a:p>
            <a:r>
              <a:t>Specifications for the ADT Dictionary</a:t>
            </a:r>
          </a:p>
        </p:txBody>
      </p:sp>
      <p:sp>
        <p:nvSpPr>
          <p:cNvPr id="62" name="Content Placeholder 2"/>
          <p:cNvSpPr txBox="1">
            <a:spLocks noGrp="1"/>
          </p:cNvSpPr>
          <p:nvPr>
            <p:ph type="body" idx="1"/>
          </p:nvPr>
        </p:nvSpPr>
        <p:spPr>
          <a:xfrm>
            <a:off x="400049" y="913012"/>
            <a:ext cx="8229601" cy="5419726"/>
          </a:xfrm>
          <a:prstGeom prst="rect">
            <a:avLst/>
          </a:prstGeom>
        </p:spPr>
        <p:txBody>
          <a:bodyPr>
            <a:normAutofit lnSpcReduction="10000"/>
          </a:bodyPr>
          <a:lstStyle/>
          <a:p>
            <a:r>
              <a:t>Operations</a:t>
            </a:r>
          </a:p>
          <a:p>
            <a:pPr lvl="1">
              <a:defRPr>
                <a:latin typeface="Courier New"/>
                <a:ea typeface="Courier New"/>
                <a:cs typeface="Courier New"/>
                <a:sym typeface="Courier New"/>
              </a:defRPr>
            </a:pPr>
            <a:r>
              <a:t>add(key, value)</a:t>
            </a:r>
          </a:p>
          <a:p>
            <a:pPr lvl="1">
              <a:defRPr>
                <a:latin typeface="Courier New"/>
                <a:ea typeface="Courier New"/>
                <a:cs typeface="Courier New"/>
                <a:sym typeface="Courier New"/>
              </a:defRPr>
            </a:pPr>
            <a:r>
              <a:t>remove(key)</a:t>
            </a:r>
          </a:p>
          <a:p>
            <a:pPr lvl="1">
              <a:defRPr>
                <a:latin typeface="Courier New"/>
                <a:ea typeface="Courier New"/>
                <a:cs typeface="Courier New"/>
                <a:sym typeface="Courier New"/>
              </a:defRPr>
            </a:pPr>
            <a:r>
              <a:t>getValue(key)</a:t>
            </a:r>
          </a:p>
          <a:p>
            <a:pPr lvl="1">
              <a:defRPr>
                <a:latin typeface="Courier New"/>
                <a:ea typeface="Courier New"/>
                <a:cs typeface="Courier New"/>
                <a:sym typeface="Courier New"/>
              </a:defRPr>
            </a:pPr>
            <a:r>
              <a:t>contains(key)</a:t>
            </a:r>
          </a:p>
          <a:p>
            <a:pPr lvl="1">
              <a:defRPr>
                <a:latin typeface="Courier New"/>
                <a:ea typeface="Courier New"/>
                <a:cs typeface="Courier New"/>
                <a:sym typeface="Courier New"/>
              </a:defRPr>
            </a:pPr>
            <a:r>
              <a:t>getKeyIterator()</a:t>
            </a:r>
          </a:p>
          <a:p>
            <a:pPr lvl="1">
              <a:defRPr>
                <a:latin typeface="Courier New"/>
                <a:ea typeface="Courier New"/>
                <a:cs typeface="Courier New"/>
                <a:sym typeface="Courier New"/>
              </a:defRPr>
            </a:pPr>
            <a:r>
              <a:t>getValueIterator()</a:t>
            </a:r>
          </a:p>
          <a:p>
            <a:pPr lvl="1">
              <a:defRPr>
                <a:latin typeface="Courier New"/>
                <a:ea typeface="Courier New"/>
                <a:cs typeface="Courier New"/>
                <a:sym typeface="Courier New"/>
              </a:defRPr>
            </a:pPr>
            <a:r>
              <a:t>isEmpty()</a:t>
            </a:r>
          </a:p>
          <a:p>
            <a:pPr lvl="1">
              <a:defRPr>
                <a:latin typeface="Courier New"/>
                <a:ea typeface="Courier New"/>
                <a:cs typeface="Courier New"/>
                <a:sym typeface="Courier New"/>
              </a:defRPr>
            </a:pPr>
            <a:r>
              <a:t>getSize()</a:t>
            </a:r>
          </a:p>
          <a:p>
            <a:pPr lvl="1">
              <a:defRPr>
                <a:latin typeface="Courier New"/>
                <a:ea typeface="Courier New"/>
                <a:cs typeface="Courier New"/>
                <a:sym typeface="Courier New"/>
              </a:defRPr>
            </a:pPr>
            <a:r>
              <a:t>clear()</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itle 1"/>
          <p:cNvSpPr txBox="1">
            <a:spLocks noGrp="1"/>
          </p:cNvSpPr>
          <p:nvPr>
            <p:ph type="title"/>
          </p:nvPr>
        </p:nvSpPr>
        <p:spPr>
          <a:prstGeom prst="rect">
            <a:avLst/>
          </a:prstGeom>
        </p:spPr>
        <p:txBody>
          <a:bodyPr/>
          <a:lstStyle>
            <a:lvl1pPr defTabSz="704087">
              <a:defRPr sz="3387"/>
            </a:lvl1pPr>
          </a:lstStyle>
          <a:p>
            <a:r>
              <a:t>A Java Interface for ADT Dictionary (Part 1)</a:t>
            </a:r>
          </a:p>
        </p:txBody>
      </p:sp>
      <p:sp>
        <p:nvSpPr>
          <p:cNvPr id="65" name="Content Placeholder 2"/>
          <p:cNvSpPr txBox="1">
            <a:spLocks noGrp="1"/>
          </p:cNvSpPr>
          <p:nvPr>
            <p:ph type="body" sz="quarter" idx="1"/>
          </p:nvPr>
        </p:nvSpPr>
        <p:spPr>
          <a:prstGeom prst="rect">
            <a:avLst/>
          </a:prstGeom>
        </p:spPr>
        <p:txBody>
          <a:bodyPr>
            <a:normAutofit lnSpcReduction="10000"/>
          </a:bodyPr>
          <a:lstStyle>
            <a:lvl1pPr defTabSz="731520">
              <a:defRPr sz="2880"/>
            </a:lvl1pPr>
          </a:lstStyle>
          <a:p>
            <a:r>
              <a:t>LISTING 20-1 An interface for the ADT dictionary</a:t>
            </a:r>
          </a:p>
        </p:txBody>
      </p:sp>
      <p:sp>
        <p:nvSpPr>
          <p:cNvPr id="66" name="/** An interface for a dictionary with distinct search keys.…"/>
          <p:cNvSpPr txBox="1"/>
          <p:nvPr/>
        </p:nvSpPr>
        <p:spPr>
          <a:xfrm>
            <a:off x="443971" y="807814"/>
            <a:ext cx="7604905" cy="4881276"/>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An interface for a dictionary with distinct search keys.</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Search keys and associated values are not null.</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rPr>
                <a:solidFill>
                  <a:srgbClr val="BA2DA2"/>
                </a:solidFill>
              </a:rPr>
              <a:t>public</a:t>
            </a:r>
            <a:r>
              <a:t> </a:t>
            </a:r>
            <a:r>
              <a:rPr>
                <a:solidFill>
                  <a:srgbClr val="BA2DA2"/>
                </a:solidFill>
              </a:rPr>
              <a:t>interface</a:t>
            </a:r>
            <a:r>
              <a:t> DictionaryInterface&lt;K, V&gt;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Adds a new entry to this dictionary. If the given search key already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exists in the dictionary, replaces the corresponding value.</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key    An object search key of the new entry.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value  An object associated with the search key.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Either null if the new entry was added to the dictionary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or the value that was associated with key if that value</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was replaced.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V add(K key, V value);</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Removes a specific entry from this dictionary.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key  An object search key of the entry to be removed.</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Either the value that was associated with the search key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or null if no such object exists.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V remove(K key);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Retrieves from this dictionary the value associated with a given</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search key.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key  An object search key of the entry to be retrieved.</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Either the value that is associated with the search key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or null if no such object exists.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V getValue(K key);</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Title 1"/>
          <p:cNvSpPr txBox="1">
            <a:spLocks noGrp="1"/>
          </p:cNvSpPr>
          <p:nvPr>
            <p:ph type="title"/>
          </p:nvPr>
        </p:nvSpPr>
        <p:spPr>
          <a:prstGeom prst="rect">
            <a:avLst/>
          </a:prstGeom>
        </p:spPr>
        <p:txBody>
          <a:bodyPr/>
          <a:lstStyle>
            <a:lvl1pPr defTabSz="704087">
              <a:defRPr sz="3387"/>
            </a:lvl1pPr>
          </a:lstStyle>
          <a:p>
            <a:r>
              <a:t>A Java Interface for ADT Dictionary (Part 2)</a:t>
            </a:r>
          </a:p>
        </p:txBody>
      </p:sp>
      <p:sp>
        <p:nvSpPr>
          <p:cNvPr id="69" name="Content Placeholder 2"/>
          <p:cNvSpPr txBox="1">
            <a:spLocks noGrp="1"/>
          </p:cNvSpPr>
          <p:nvPr>
            <p:ph type="body" sz="quarter" idx="1"/>
          </p:nvPr>
        </p:nvSpPr>
        <p:spPr>
          <a:xfrm>
            <a:off x="457200" y="5963174"/>
            <a:ext cx="8229600" cy="448842"/>
          </a:xfrm>
          <a:prstGeom prst="rect">
            <a:avLst/>
          </a:prstGeom>
        </p:spPr>
        <p:txBody>
          <a:bodyPr>
            <a:normAutofit lnSpcReduction="10000"/>
          </a:bodyPr>
          <a:lstStyle>
            <a:lvl1pPr defTabSz="466344">
              <a:defRPr sz="1836"/>
            </a:lvl1pPr>
          </a:lstStyle>
          <a:p>
            <a:r>
              <a:t>LISTING 20-1 An interface for the ADT dictionary</a:t>
            </a:r>
          </a:p>
        </p:txBody>
      </p:sp>
      <p:sp>
        <p:nvSpPr>
          <p:cNvPr id="70" name="/** Sees whether a specific entry is in this dictionary.…"/>
          <p:cNvSpPr txBox="1"/>
          <p:nvPr/>
        </p:nvSpPr>
        <p:spPr>
          <a:xfrm>
            <a:off x="443971" y="683375"/>
            <a:ext cx="7803703" cy="54381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solidFill>
                  <a:srgbClr val="008400"/>
                </a:solidFill>
                <a:latin typeface="Menlo"/>
                <a:ea typeface="Menlo"/>
                <a:cs typeface="Menlo"/>
                <a:sym typeface="Menlo"/>
              </a:defRPr>
            </a:pPr>
            <a:r>
              <a:rPr>
                <a:solidFill>
                  <a:srgbClr val="000000"/>
                </a:solidFill>
              </a:rPr>
              <a:t>   </a:t>
            </a:r>
            <a:r>
              <a:t>/** Sees whether a specific entry is in this dictionary.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@param</a:t>
            </a:r>
            <a:r>
              <a:t> key  An object search key of the desired entry.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True if key is associated with an entry in the dictionary.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boolean</a:t>
            </a:r>
            <a:r>
              <a:t> contains(K key);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Creates an iterator that traverses all search keys in this dictionary.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An iterator that provides sequential access to the search</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keys in the dictionary.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Iterator&lt;K&gt; getKeyIterator();</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Creates an iterator that traverses all values in this dictionary.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An iterator that provides sequential access to the values</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in this dictionary.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Iterator&lt;V&gt; getValueIterator();</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Sees whether this dictionary is empty.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True if the dictionary is empty.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boolean</a:t>
            </a:r>
            <a:r>
              <a:t> isEmpty();</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Gets the size of this dictionary.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a:t>
            </a:r>
            <a:r>
              <a:rPr b="1"/>
              <a:t>@return</a:t>
            </a:r>
            <a:r>
              <a:t>  The number of entries (key-value pairs) currently</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t>                in the dictionary.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int</a:t>
            </a:r>
            <a:r>
              <a:t> getSize();</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Removes all entries from this dictionary. */</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t>
            </a:r>
            <a:r>
              <a:rPr>
                <a:solidFill>
                  <a:srgbClr val="BA2DA2"/>
                </a:solidFill>
              </a:rPr>
              <a:t>void</a:t>
            </a:r>
            <a:r>
              <a:t> clear();</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end DictionaryInterface</a:t>
            </a:r>
            <a:endParaRPr>
              <a:solidFill>
                <a:srgbClr val="000000"/>
              </a:solidFill>
              <a:latin typeface="+mj-lt"/>
              <a:ea typeface="+mj-ea"/>
              <a:cs typeface="+mj-cs"/>
              <a:sym typeface="Helvetica"/>
            </a:endParaRP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itle 1"/>
          <p:cNvSpPr txBox="1">
            <a:spLocks noGrp="1"/>
          </p:cNvSpPr>
          <p:nvPr>
            <p:ph type="title"/>
          </p:nvPr>
        </p:nvSpPr>
        <p:spPr>
          <a:prstGeom prst="rect">
            <a:avLst/>
          </a:prstGeom>
        </p:spPr>
        <p:txBody>
          <a:bodyPr>
            <a:normAutofit fontScale="90000"/>
          </a:bodyPr>
          <a:lstStyle/>
          <a:p>
            <a:r>
              <a:t>Dictionary Iterators</a:t>
            </a:r>
          </a:p>
        </p:txBody>
      </p:sp>
      <p:sp>
        <p:nvSpPr>
          <p:cNvPr id="73" name="Content Placeholder 2"/>
          <p:cNvSpPr txBox="1">
            <a:spLocks noGrp="1"/>
          </p:cNvSpPr>
          <p:nvPr>
            <p:ph type="body" idx="1"/>
          </p:nvPr>
        </p:nvSpPr>
        <p:spPr>
          <a:prstGeom prst="rect">
            <a:avLst/>
          </a:prstGeom>
        </p:spPr>
        <p:txBody>
          <a:bodyPr/>
          <a:lstStyle/>
          <a:p>
            <a:r>
              <a:t>Options for dictionary iterators</a:t>
            </a:r>
          </a:p>
          <a:p>
            <a:pPr lvl="1"/>
            <a:r>
              <a:t>Can use each of these iterators either separately or together to traverse:</a:t>
            </a:r>
          </a:p>
          <a:p>
            <a:pPr lvl="2"/>
            <a:r>
              <a:t>All search keys in a dictionary without traversing values</a:t>
            </a:r>
          </a:p>
          <a:p>
            <a:pPr lvl="2"/>
            <a:r>
              <a:t>All values without traversing search keys</a:t>
            </a:r>
          </a:p>
          <a:p>
            <a:pPr lvl="2"/>
            <a:r>
              <a:t>All search keys and all values in parallel</a:t>
            </a:r>
          </a:p>
        </p:txBody>
      </p:sp>
      <p:sp>
        <p:nvSpPr>
          <p:cNvPr id="74" name="Iterator&lt;String&gt; keyIterator = dataBase.getKeyIterator();…"/>
          <p:cNvSpPr txBox="1"/>
          <p:nvPr/>
        </p:nvSpPr>
        <p:spPr>
          <a:xfrm>
            <a:off x="258233" y="4702335"/>
            <a:ext cx="8637127" cy="7010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marL="382904" marR="1433830" indent="-382904" defTabSz="457200">
              <a:spcBef>
                <a:spcPts val="600"/>
              </a:spcBef>
              <a:defRPr sz="1800" b="1">
                <a:solidFill>
                  <a:srgbClr val="2F2A2B"/>
                </a:solidFill>
                <a:latin typeface="Menlo"/>
                <a:ea typeface="Menlo"/>
                <a:cs typeface="Menlo"/>
                <a:sym typeface="Menlo"/>
              </a:defRPr>
            </a:pPr>
            <a:r>
              <a:t>Iterator&lt;String&gt; keyIterator = dataBase.getKeyIterator(); </a:t>
            </a:r>
          </a:p>
          <a:p>
            <a:pPr marL="382904" marR="1433830" indent="-382904" defTabSz="457200">
              <a:spcBef>
                <a:spcPts val="600"/>
              </a:spcBef>
              <a:defRPr sz="1800" b="1">
                <a:solidFill>
                  <a:srgbClr val="2F2A2B"/>
                </a:solidFill>
                <a:latin typeface="Menlo"/>
                <a:ea typeface="Menlo"/>
                <a:cs typeface="Menlo"/>
                <a:sym typeface="Menlo"/>
              </a:defRPr>
            </a:pPr>
            <a:r>
              <a:t>Iterator&lt;Student&gt; valueIterator = dataBase.getValueIterator();</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Title 1"/>
          <p:cNvSpPr txBox="1">
            <a:spLocks noGrp="1"/>
          </p:cNvSpPr>
          <p:nvPr>
            <p:ph type="title"/>
          </p:nvPr>
        </p:nvSpPr>
        <p:spPr>
          <a:prstGeom prst="rect">
            <a:avLst/>
          </a:prstGeom>
        </p:spPr>
        <p:txBody>
          <a:bodyPr>
            <a:normAutofit fontScale="90000"/>
          </a:bodyPr>
          <a:lstStyle/>
          <a:p>
            <a:r>
              <a:t>Dictionary Iterators</a:t>
            </a:r>
          </a:p>
        </p:txBody>
      </p:sp>
      <p:sp>
        <p:nvSpPr>
          <p:cNvPr id="77" name="FIGURE 20-3a Traversing a dictionary’s keys separately"/>
          <p:cNvSpPr txBox="1">
            <a:spLocks noGrp="1"/>
          </p:cNvSpPr>
          <p:nvPr>
            <p:ph type="body" sz="quarter" idx="1"/>
          </p:nvPr>
        </p:nvSpPr>
        <p:spPr>
          <a:xfrm>
            <a:off x="443971" y="5831015"/>
            <a:ext cx="8229601" cy="581001"/>
          </a:xfrm>
          <a:prstGeom prst="rect">
            <a:avLst/>
          </a:prstGeom>
        </p:spPr>
        <p:txBody>
          <a:bodyPr/>
          <a:lstStyle>
            <a:lvl1pPr defTabSz="539495">
              <a:defRPr sz="2596"/>
            </a:lvl1pPr>
          </a:lstStyle>
          <a:p>
            <a:r>
              <a:t>FIGURE 20-3a Traversing a dictionary’s keys separately</a:t>
            </a:r>
          </a:p>
        </p:txBody>
      </p:sp>
      <p:pic>
        <p:nvPicPr>
          <p:cNvPr id="78" name="A diagram illustrates  traversing a dictionary object using a key iterator. The dictionary object contains a list of 12 objects, each with 2 parts, search keys and its corresponding values." descr="A diagram illustrates  traversing a dictionary object using a key iterator. The dictionary object contains a list of 12 objects, each with 2 parts, search keys and its corresponding values."/>
          <p:cNvPicPr>
            <a:picLocks noChangeAspect="1"/>
          </p:cNvPicPr>
          <p:nvPr/>
        </p:nvPicPr>
        <p:blipFill>
          <a:blip r:embed="rId2">
            <a:extLst/>
          </a:blip>
          <a:stretch>
            <a:fillRect/>
          </a:stretch>
        </p:blipFill>
        <p:spPr>
          <a:xfrm>
            <a:off x="1600199" y="1105279"/>
            <a:ext cx="4415973" cy="4428272"/>
          </a:xfrm>
          <a:prstGeom prst="rect">
            <a:avLst/>
          </a:prstGeom>
          <a:ln w="12700">
            <a:miter lim="400000"/>
          </a:ln>
        </p:spPr>
      </p:pic>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1"/>
          <p:cNvSpPr txBox="1">
            <a:spLocks noGrp="1"/>
          </p:cNvSpPr>
          <p:nvPr>
            <p:ph type="title"/>
          </p:nvPr>
        </p:nvSpPr>
        <p:spPr>
          <a:prstGeom prst="rect">
            <a:avLst/>
          </a:prstGeom>
        </p:spPr>
        <p:txBody>
          <a:bodyPr>
            <a:normAutofit fontScale="90000"/>
          </a:bodyPr>
          <a:lstStyle/>
          <a:p>
            <a:r>
              <a:t>Dictionary Iterators</a:t>
            </a:r>
          </a:p>
        </p:txBody>
      </p:sp>
      <p:sp>
        <p:nvSpPr>
          <p:cNvPr id="81" name="FIGURE 20-3a Traversing a dictionary’s values separately"/>
          <p:cNvSpPr txBox="1">
            <a:spLocks noGrp="1"/>
          </p:cNvSpPr>
          <p:nvPr>
            <p:ph type="body" sz="quarter" idx="1"/>
          </p:nvPr>
        </p:nvSpPr>
        <p:spPr>
          <a:prstGeom prst="rect">
            <a:avLst/>
          </a:prstGeom>
        </p:spPr>
        <p:txBody>
          <a:bodyPr/>
          <a:lstStyle>
            <a:lvl1pPr defTabSz="521208">
              <a:defRPr sz="2508"/>
            </a:lvl1pPr>
          </a:lstStyle>
          <a:p>
            <a:r>
              <a:t>FIGURE 20-3a Traversing a dictionary’s values separately</a:t>
            </a:r>
          </a:p>
        </p:txBody>
      </p:sp>
      <p:pic>
        <p:nvPicPr>
          <p:cNvPr id="82" name="A diagram illustrates  traversing a dictionary object using a vlaue iterator. The dictionary object contains a list of 12 objects, each with 2 parts, search keys and its corresponding values." descr="A diagram illustrates  traversing a dictionary object using a vlaue iterator. The dictionary object contains a list of 12 objects, each with 2 parts, search keys and its corresponding values."/>
          <p:cNvPicPr>
            <a:picLocks noChangeAspect="1"/>
          </p:cNvPicPr>
          <p:nvPr/>
        </p:nvPicPr>
        <p:blipFill>
          <a:blip r:embed="rId2">
            <a:extLst/>
          </a:blip>
          <a:stretch>
            <a:fillRect/>
          </a:stretch>
        </p:blipFill>
        <p:spPr>
          <a:xfrm>
            <a:off x="2800373" y="924902"/>
            <a:ext cx="4330656" cy="4558586"/>
          </a:xfrm>
          <a:prstGeom prst="rect">
            <a:avLst/>
          </a:prstGeom>
          <a:ln w="12700">
            <a:miter lim="400000"/>
          </a:ln>
        </p:spPr>
      </p:pic>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itle 1"/>
          <p:cNvSpPr txBox="1">
            <a:spLocks noGrp="1"/>
          </p:cNvSpPr>
          <p:nvPr>
            <p:ph type="title"/>
          </p:nvPr>
        </p:nvSpPr>
        <p:spPr>
          <a:prstGeom prst="rect">
            <a:avLst/>
          </a:prstGeom>
        </p:spPr>
        <p:txBody>
          <a:bodyPr>
            <a:normAutofit fontScale="90000"/>
          </a:bodyPr>
          <a:lstStyle/>
          <a:p>
            <a:r>
              <a:t>Dictionary Iterators</a:t>
            </a:r>
          </a:p>
        </p:txBody>
      </p:sp>
      <p:sp>
        <p:nvSpPr>
          <p:cNvPr id="85" name="FIGURE 20-3a Two iterators that traverse a dictionary’s keys and values in parallel"/>
          <p:cNvSpPr txBox="1">
            <a:spLocks noGrp="1"/>
          </p:cNvSpPr>
          <p:nvPr>
            <p:ph type="body" sz="quarter" idx="1"/>
          </p:nvPr>
        </p:nvSpPr>
        <p:spPr>
          <a:xfrm>
            <a:off x="443971" y="5420424"/>
            <a:ext cx="8229601" cy="807816"/>
          </a:xfrm>
          <a:prstGeom prst="rect">
            <a:avLst/>
          </a:prstGeom>
        </p:spPr>
        <p:txBody>
          <a:bodyPr>
            <a:normAutofit lnSpcReduction="10000"/>
          </a:bodyPr>
          <a:lstStyle>
            <a:lvl1pPr defTabSz="448055">
              <a:defRPr sz="2156"/>
            </a:lvl1pPr>
          </a:lstStyle>
          <a:p>
            <a:r>
              <a:t>FIGURE 20-3a Two iterators that traverse a dictionary’s keys and values in parallel</a:t>
            </a:r>
          </a:p>
        </p:txBody>
      </p:sp>
      <p:pic>
        <p:nvPicPr>
          <p:cNvPr id="86" name="A diagram illustrates  traversing a dictionary object using a key iterator and a value iterator  in parallel. The dictionary object contains a list of 12 objects, each with 2 parts, search keys and its corresponding values.&#10;&#10;Picture 2" descr="A diagram illustrates  traversing a dictionary object using a key iterator and a value iterator  in parallel. The dictionary object contains a list of 12 objects, each with 2 parts, search keys and its corresponding values.Picture 2"/>
          <p:cNvPicPr>
            <a:picLocks noChangeAspect="1"/>
          </p:cNvPicPr>
          <p:nvPr/>
        </p:nvPicPr>
        <p:blipFill>
          <a:blip r:embed="rId2">
            <a:extLst/>
          </a:blip>
          <a:stretch>
            <a:fillRect/>
          </a:stretch>
        </p:blipFill>
        <p:spPr>
          <a:xfrm>
            <a:off x="1269531" y="807814"/>
            <a:ext cx="6473373" cy="4411141"/>
          </a:xfrm>
          <a:prstGeom prst="rect">
            <a:avLst/>
          </a:prstGeom>
          <a:ln w="12700">
            <a:miter lim="400000"/>
          </a:ln>
        </p:spPr>
      </p:pic>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itle 1"/>
          <p:cNvSpPr txBox="1">
            <a:spLocks noGrp="1"/>
          </p:cNvSpPr>
          <p:nvPr>
            <p:ph type="title"/>
          </p:nvPr>
        </p:nvSpPr>
        <p:spPr>
          <a:prstGeom prst="rect">
            <a:avLst/>
          </a:prstGeom>
        </p:spPr>
        <p:txBody>
          <a:bodyPr>
            <a:normAutofit fontScale="90000"/>
          </a:bodyPr>
          <a:lstStyle/>
          <a:p>
            <a:r>
              <a:t>Using a Dictionary</a:t>
            </a:r>
          </a:p>
        </p:txBody>
      </p:sp>
      <p:sp>
        <p:nvSpPr>
          <p:cNvPr id="89" name="FIGURE 20-4 A class diagram for a telephone directory"/>
          <p:cNvSpPr txBox="1">
            <a:spLocks noGrp="1"/>
          </p:cNvSpPr>
          <p:nvPr>
            <p:ph type="body" sz="quarter" idx="1"/>
          </p:nvPr>
        </p:nvSpPr>
        <p:spPr>
          <a:prstGeom prst="rect">
            <a:avLst/>
          </a:prstGeom>
        </p:spPr>
        <p:txBody>
          <a:bodyPr>
            <a:normAutofit lnSpcReduction="10000"/>
          </a:bodyPr>
          <a:lstStyle>
            <a:lvl1pPr defTabSz="548640">
              <a:defRPr sz="2640"/>
            </a:lvl1pPr>
          </a:lstStyle>
          <a:p>
            <a:r>
              <a:t>FIGURE 20-4 A class diagram for a telephone directory</a:t>
            </a:r>
          </a:p>
        </p:txBody>
      </p:sp>
      <p:graphicFrame>
        <p:nvGraphicFramePr>
          <p:cNvPr id="90" name="Table"/>
          <p:cNvGraphicFramePr/>
          <p:nvPr/>
        </p:nvGraphicFramePr>
        <p:xfrm>
          <a:off x="249435" y="1446529"/>
          <a:ext cx="3110458" cy="1888261"/>
        </p:xfrm>
        <a:graphic>
          <a:graphicData uri="http://schemas.openxmlformats.org/drawingml/2006/table">
            <a:tbl>
              <a:tblPr>
                <a:tableStyleId>{4C3C2611-4C71-4FC5-86AE-919BDF0F9419}</a:tableStyleId>
              </a:tblPr>
              <a:tblGrid>
                <a:gridCol w="3110458">
                  <a:extLst>
                    <a:ext uri="{9D8B030D-6E8A-4147-A177-3AD203B41FA5}">
                      <a16:colId xmlns:a16="http://schemas.microsoft.com/office/drawing/2014/main" val="20000"/>
                    </a:ext>
                  </a:extLst>
                </a:gridCol>
              </a:tblGrid>
              <a:tr h="304800">
                <a:tc>
                  <a:txBody>
                    <a:bodyPr/>
                    <a:lstStyle/>
                    <a:p>
                      <a:pPr algn="ctr">
                        <a:defRPr sz="1800"/>
                      </a:pPr>
                      <a:r>
                        <a:rPr sz="1900" b="1">
                          <a:latin typeface="Courier New"/>
                          <a:ea typeface="Courier New"/>
                          <a:cs typeface="Courier New"/>
                          <a:sym typeface="Courier New"/>
                        </a:rPr>
                        <a:t>TelephoneDirectory</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0"/>
                  </a:ext>
                </a:extLst>
              </a:tr>
              <a:tr h="570001">
                <a:tc>
                  <a:txBody>
                    <a:bodyPr/>
                    <a:lstStyle/>
                    <a:p>
                      <a:pPr indent="63500" algn="l">
                        <a:defRPr sz="1800"/>
                      </a:pPr>
                      <a:r>
                        <a:rPr sz="1900" b="1">
                          <a:latin typeface="Courier New"/>
                          <a:ea typeface="Courier New"/>
                          <a:cs typeface="Courier New"/>
                          <a:sym typeface="Courier New"/>
                        </a:rPr>
                        <a:t>phoneBook</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1"/>
                  </a:ext>
                </a:extLst>
              </a:tr>
              <a:tr h="1013460">
                <a:tc>
                  <a:txBody>
                    <a:bodyPr/>
                    <a:lstStyle/>
                    <a:p>
                      <a:pPr indent="63500" algn="l">
                        <a:defRPr sz="1800"/>
                      </a:pPr>
                      <a:r>
                        <a:rPr sz="1900" b="1">
                          <a:latin typeface="Courier New"/>
                          <a:ea typeface="Courier New"/>
                          <a:cs typeface="Courier New"/>
                          <a:sym typeface="Courier New"/>
                        </a:rPr>
                        <a:t>readFile(data)
getPhoneNUmber(name)</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2"/>
                  </a:ext>
                </a:extLst>
              </a:tr>
            </a:tbl>
          </a:graphicData>
        </a:graphic>
      </p:graphicFrame>
      <p:graphicFrame>
        <p:nvGraphicFramePr>
          <p:cNvPr id="91" name="Table"/>
          <p:cNvGraphicFramePr/>
          <p:nvPr/>
        </p:nvGraphicFramePr>
        <p:xfrm>
          <a:off x="4572000" y="1459229"/>
          <a:ext cx="1562100" cy="1887220"/>
        </p:xfrm>
        <a:graphic>
          <a:graphicData uri="http://schemas.openxmlformats.org/drawingml/2006/table">
            <a:tbl>
              <a:tblPr>
                <a:tableStyleId>{4C3C2611-4C71-4FC5-86AE-919BDF0F9419}</a:tableStyleId>
              </a:tblPr>
              <a:tblGrid>
                <a:gridCol w="1562100">
                  <a:extLst>
                    <a:ext uri="{9D8B030D-6E8A-4147-A177-3AD203B41FA5}">
                      <a16:colId xmlns:a16="http://schemas.microsoft.com/office/drawing/2014/main" val="20000"/>
                    </a:ext>
                  </a:extLst>
                </a:gridCol>
              </a:tblGrid>
              <a:tr h="304800">
                <a:tc>
                  <a:txBody>
                    <a:bodyPr/>
                    <a:lstStyle/>
                    <a:p>
                      <a:pPr algn="ctr">
                        <a:defRPr sz="1800"/>
                      </a:pPr>
                      <a:r>
                        <a:rPr sz="1900" b="1">
                          <a:latin typeface="Courier New"/>
                          <a:ea typeface="Courier New"/>
                          <a:cs typeface="Courier New"/>
                          <a:sym typeface="Courier New"/>
                        </a:rPr>
                        <a:t>Dictionary</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0"/>
                  </a:ext>
                </a:extLst>
              </a:tr>
              <a:tr h="5689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1"/>
                  </a:ext>
                </a:extLst>
              </a:tr>
              <a:tr h="10134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2"/>
                  </a:ext>
                </a:extLst>
              </a:tr>
            </a:tbl>
          </a:graphicData>
        </a:graphic>
      </p:graphicFrame>
      <p:graphicFrame>
        <p:nvGraphicFramePr>
          <p:cNvPr id="92" name="Table"/>
          <p:cNvGraphicFramePr/>
          <p:nvPr/>
        </p:nvGraphicFramePr>
        <p:xfrm>
          <a:off x="7200899" y="1471929"/>
          <a:ext cx="1562100" cy="1887220"/>
        </p:xfrm>
        <a:graphic>
          <a:graphicData uri="http://schemas.openxmlformats.org/drawingml/2006/table">
            <a:tbl>
              <a:tblPr>
                <a:tableStyleId>{4C3C2611-4C71-4FC5-86AE-919BDF0F9419}</a:tableStyleId>
              </a:tblPr>
              <a:tblGrid>
                <a:gridCol w="1562100">
                  <a:extLst>
                    <a:ext uri="{9D8B030D-6E8A-4147-A177-3AD203B41FA5}">
                      <a16:colId xmlns:a16="http://schemas.microsoft.com/office/drawing/2014/main" val="20000"/>
                    </a:ext>
                  </a:extLst>
                </a:gridCol>
              </a:tblGrid>
              <a:tr h="304800">
                <a:tc>
                  <a:txBody>
                    <a:bodyPr/>
                    <a:lstStyle/>
                    <a:p>
                      <a:pPr algn="ctr">
                        <a:defRPr sz="1800"/>
                      </a:pPr>
                      <a:r>
                        <a:rPr sz="1900" b="1">
                          <a:latin typeface="Courier New"/>
                          <a:ea typeface="Courier New"/>
                          <a:cs typeface="Courier New"/>
                          <a:sym typeface="Courier New"/>
                        </a:rPr>
                        <a:t>Name</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0"/>
                  </a:ext>
                </a:extLst>
              </a:tr>
              <a:tr h="5689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1"/>
                  </a:ext>
                </a:extLst>
              </a:tr>
              <a:tr h="10134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2"/>
                  </a:ext>
                </a:extLst>
              </a:tr>
            </a:tbl>
          </a:graphicData>
        </a:graphic>
      </p:graphicFrame>
      <p:graphicFrame>
        <p:nvGraphicFramePr>
          <p:cNvPr id="93" name="Table"/>
          <p:cNvGraphicFramePr/>
          <p:nvPr/>
        </p:nvGraphicFramePr>
        <p:xfrm>
          <a:off x="7213599" y="3926467"/>
          <a:ext cx="1562100" cy="1887220"/>
        </p:xfrm>
        <a:graphic>
          <a:graphicData uri="http://schemas.openxmlformats.org/drawingml/2006/table">
            <a:tbl>
              <a:tblPr>
                <a:tableStyleId>{4C3C2611-4C71-4FC5-86AE-919BDF0F9419}</a:tableStyleId>
              </a:tblPr>
              <a:tblGrid>
                <a:gridCol w="1562100">
                  <a:extLst>
                    <a:ext uri="{9D8B030D-6E8A-4147-A177-3AD203B41FA5}">
                      <a16:colId xmlns:a16="http://schemas.microsoft.com/office/drawing/2014/main" val="20000"/>
                    </a:ext>
                  </a:extLst>
                </a:gridCol>
              </a:tblGrid>
              <a:tr h="304800">
                <a:tc>
                  <a:txBody>
                    <a:bodyPr/>
                    <a:lstStyle/>
                    <a:p>
                      <a:pPr algn="ctr">
                        <a:defRPr sz="1800"/>
                      </a:pPr>
                      <a:r>
                        <a:rPr sz="1900" b="1">
                          <a:latin typeface="Courier New"/>
                          <a:ea typeface="Courier New"/>
                          <a:cs typeface="Courier New"/>
                          <a:sym typeface="Courier New"/>
                        </a:rPr>
                        <a:t>String</a:t>
                      </a: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0"/>
                  </a:ext>
                </a:extLst>
              </a:tr>
              <a:tr h="5689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1"/>
                  </a:ext>
                </a:extLst>
              </a:tr>
              <a:tr h="1013460">
                <a:tc>
                  <a:txBody>
                    <a:bodyPr/>
                    <a:lstStyle/>
                    <a:p>
                      <a:pPr algn="l">
                        <a:defRPr sz="1900" b="1">
                          <a:latin typeface="Courier New"/>
                          <a:ea typeface="Courier New"/>
                          <a:cs typeface="Courier New"/>
                          <a:sym typeface="Courier New"/>
                        </a:defRPr>
                      </a:pPr>
                      <a:endParaRPr/>
                    </a:p>
                  </a:txBody>
                  <a:tcPr marL="0" marR="0" marT="0" marB="0" anchor="ctr" horzOverflow="overflow">
                    <a:lnL w="25400">
                      <a:solidFill>
                        <a:srgbClr val="000000"/>
                      </a:solidFill>
                    </a:lnL>
                    <a:lnR w="25400">
                      <a:solidFill>
                        <a:srgbClr val="000000"/>
                      </a:solidFill>
                    </a:lnR>
                    <a:lnT w="25400">
                      <a:solidFill>
                        <a:srgbClr val="000000"/>
                      </a:solidFill>
                    </a:lnT>
                    <a:lnB w="25400">
                      <a:solidFill>
                        <a:srgbClr val="000000"/>
                      </a:solidFill>
                    </a:lnB>
                    <a:noFill/>
                  </a:tcPr>
                </a:tc>
                <a:extLst>
                  <a:ext uri="{0D108BD9-81ED-4DB2-BD59-A6C34878D82A}">
                    <a16:rowId xmlns:a16="http://schemas.microsoft.com/office/drawing/2014/main" val="10002"/>
                  </a:ext>
                </a:extLst>
              </a:tr>
            </a:tbl>
          </a:graphicData>
        </a:graphic>
      </p:graphicFrame>
      <p:sp>
        <p:nvSpPr>
          <p:cNvPr id="94" name="Line"/>
          <p:cNvSpPr/>
          <p:nvPr/>
        </p:nvSpPr>
        <p:spPr>
          <a:xfrm>
            <a:off x="3365500" y="2019300"/>
            <a:ext cx="1140718" cy="0"/>
          </a:xfrm>
          <a:prstGeom prst="line">
            <a:avLst/>
          </a:prstGeom>
          <a:ln w="50800">
            <a:solidFill>
              <a:srgbClr val="000000"/>
            </a:solidFill>
            <a:tailEnd type="triangle"/>
          </a:ln>
          <a:effectLst>
            <a:outerShdw blurRad="38100" dist="20000" dir="5400000" rotWithShape="0">
              <a:srgbClr val="000000">
                <a:alpha val="38000"/>
              </a:srgbClr>
            </a:outerShdw>
          </a:effectLst>
        </p:spPr>
        <p:txBody>
          <a:bodyPr lIns="45719" rIns="45719"/>
          <a:lstStyle/>
          <a:p>
            <a:endParaRPr/>
          </a:p>
        </p:txBody>
      </p:sp>
      <p:sp>
        <p:nvSpPr>
          <p:cNvPr id="95" name="Line"/>
          <p:cNvSpPr/>
          <p:nvPr/>
        </p:nvSpPr>
        <p:spPr>
          <a:xfrm>
            <a:off x="6146800" y="2019300"/>
            <a:ext cx="1054100" cy="0"/>
          </a:xfrm>
          <a:prstGeom prst="line">
            <a:avLst/>
          </a:prstGeom>
          <a:ln w="50800">
            <a:solidFill>
              <a:srgbClr val="000000"/>
            </a:solidFill>
            <a:tailEnd type="triangle"/>
          </a:ln>
          <a:effectLst>
            <a:outerShdw blurRad="38100" dist="20000" dir="5400000" rotWithShape="0">
              <a:srgbClr val="000000">
                <a:alpha val="38000"/>
              </a:srgbClr>
            </a:outerShdw>
          </a:effectLst>
        </p:spPr>
        <p:txBody>
          <a:bodyPr lIns="45719" rIns="45719"/>
          <a:lstStyle/>
          <a:p>
            <a:endParaRPr/>
          </a:p>
        </p:txBody>
      </p:sp>
      <p:sp>
        <p:nvSpPr>
          <p:cNvPr id="96" name="Line"/>
          <p:cNvSpPr/>
          <p:nvPr/>
        </p:nvSpPr>
        <p:spPr>
          <a:xfrm>
            <a:off x="6131222" y="2219791"/>
            <a:ext cx="1042698" cy="2303038"/>
          </a:xfrm>
          <a:prstGeom prst="line">
            <a:avLst/>
          </a:prstGeom>
          <a:ln w="50800">
            <a:solidFill>
              <a:srgbClr val="000000"/>
            </a:solidFill>
            <a:tailEnd type="triangle"/>
          </a:ln>
          <a:effectLst>
            <a:outerShdw blurRad="38100" dist="20000" dir="5400000" rotWithShape="0">
              <a:srgbClr val="000000">
                <a:alpha val="38000"/>
              </a:srgbClr>
            </a:outerShdw>
          </a:effectLst>
        </p:spPr>
        <p:txBody>
          <a:bodyPr lIns="45719" rIns="45719"/>
          <a:lstStyle/>
          <a:p>
            <a:endParaRPr/>
          </a:p>
        </p:txBody>
      </p:sp>
      <p:sp>
        <p:nvSpPr>
          <p:cNvPr id="97" name="1"/>
          <p:cNvSpPr txBox="1"/>
          <p:nvPr/>
        </p:nvSpPr>
        <p:spPr>
          <a:xfrm>
            <a:off x="3372593" y="1584959"/>
            <a:ext cx="264187" cy="3835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100" b="1">
                <a:latin typeface="Courier New"/>
                <a:ea typeface="Courier New"/>
                <a:cs typeface="Courier New"/>
                <a:sym typeface="Courier New"/>
              </a:defRPr>
            </a:lvl1pPr>
          </a:lstStyle>
          <a:p>
            <a:r>
              <a:t>1</a:t>
            </a:r>
          </a:p>
        </p:txBody>
      </p:sp>
      <p:sp>
        <p:nvSpPr>
          <p:cNvPr id="98" name="1"/>
          <p:cNvSpPr txBox="1"/>
          <p:nvPr/>
        </p:nvSpPr>
        <p:spPr>
          <a:xfrm>
            <a:off x="4242030" y="1572259"/>
            <a:ext cx="264188" cy="3835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100" b="1">
                <a:latin typeface="Courier New"/>
                <a:ea typeface="Courier New"/>
                <a:cs typeface="Courier New"/>
                <a:sym typeface="Courier New"/>
              </a:defRPr>
            </a:lvl1pPr>
          </a:lstStyle>
          <a:p>
            <a:r>
              <a:t>1</a:t>
            </a:r>
          </a:p>
        </p:txBody>
      </p:sp>
      <p:sp>
        <p:nvSpPr>
          <p:cNvPr id="99" name="*"/>
          <p:cNvSpPr txBox="1"/>
          <p:nvPr/>
        </p:nvSpPr>
        <p:spPr>
          <a:xfrm>
            <a:off x="6924013" y="1529080"/>
            <a:ext cx="264187" cy="3835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100" b="1">
                <a:latin typeface="Courier New"/>
                <a:ea typeface="Courier New"/>
                <a:cs typeface="Courier New"/>
                <a:sym typeface="Courier New"/>
              </a:defRPr>
            </a:lvl1pPr>
          </a:lstStyle>
          <a:p>
            <a:r>
              <a:t>*</a:t>
            </a:r>
          </a:p>
        </p:txBody>
      </p:sp>
      <p:sp>
        <p:nvSpPr>
          <p:cNvPr id="100" name="*"/>
          <p:cNvSpPr txBox="1"/>
          <p:nvPr/>
        </p:nvSpPr>
        <p:spPr>
          <a:xfrm>
            <a:off x="6199882" y="1584959"/>
            <a:ext cx="264187" cy="3835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100" b="1">
                <a:latin typeface="Courier New"/>
                <a:ea typeface="Courier New"/>
                <a:cs typeface="Courier New"/>
                <a:sym typeface="Courier New"/>
              </a:defRPr>
            </a:lvl1pPr>
          </a:lstStyle>
          <a:p>
            <a:r>
              <a:t>*</a:t>
            </a:r>
          </a:p>
        </p:txBody>
      </p:sp>
      <p:sp>
        <p:nvSpPr>
          <p:cNvPr id="101" name="*"/>
          <p:cNvSpPr txBox="1"/>
          <p:nvPr/>
        </p:nvSpPr>
        <p:spPr>
          <a:xfrm>
            <a:off x="6199882" y="2129561"/>
            <a:ext cx="264187" cy="3835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100" b="1">
                <a:latin typeface="Courier New"/>
                <a:ea typeface="Courier New"/>
                <a:cs typeface="Courier New"/>
                <a:sym typeface="Courier New"/>
              </a:defRPr>
            </a:lvl1pPr>
          </a:lstStyle>
          <a:p>
            <a:r>
              <a:t>*</a:t>
            </a:r>
          </a:p>
        </p:txBody>
      </p:sp>
      <p:sp>
        <p:nvSpPr>
          <p:cNvPr id="102" name="*"/>
          <p:cNvSpPr txBox="1"/>
          <p:nvPr/>
        </p:nvSpPr>
        <p:spPr>
          <a:xfrm>
            <a:off x="6949413" y="3680047"/>
            <a:ext cx="264187" cy="3835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100" b="1">
                <a:latin typeface="Courier New"/>
                <a:ea typeface="Courier New"/>
                <a:cs typeface="Courier New"/>
                <a:sym typeface="Courier New"/>
              </a:defRPr>
            </a:lvl1pPr>
          </a:lstStyle>
          <a:p>
            <a:r>
              <a:t>*</a:t>
            </a: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itle 1"/>
          <p:cNvSpPr txBox="1">
            <a:spLocks noGrp="1"/>
          </p:cNvSpPr>
          <p:nvPr>
            <p:ph type="title"/>
          </p:nvPr>
        </p:nvSpPr>
        <p:spPr>
          <a:prstGeom prst="rect">
            <a:avLst/>
          </a:prstGeom>
        </p:spPr>
        <p:txBody>
          <a:bodyPr/>
          <a:lstStyle>
            <a:lvl1pPr defTabSz="731520">
              <a:defRPr sz="3520"/>
            </a:lvl1pPr>
          </a:lstStyle>
          <a:p>
            <a:r>
              <a:t>A Directory of Telephone Numbers (Part 1)</a:t>
            </a:r>
          </a:p>
        </p:txBody>
      </p:sp>
      <p:sp>
        <p:nvSpPr>
          <p:cNvPr id="105" name="Content Placeholder 2"/>
          <p:cNvSpPr txBox="1">
            <a:spLocks noGrp="1"/>
          </p:cNvSpPr>
          <p:nvPr>
            <p:ph type="body" sz="quarter" idx="1"/>
          </p:nvPr>
        </p:nvSpPr>
        <p:spPr>
          <a:prstGeom prst="rect">
            <a:avLst/>
          </a:prstGeom>
        </p:spPr>
        <p:txBody>
          <a:bodyPr/>
          <a:lstStyle/>
          <a:p>
            <a:pPr defTabSz="621791">
              <a:defRPr sz="2448"/>
            </a:pPr>
            <a:r>
              <a:t>LISTING 20-2 A client of the class </a:t>
            </a:r>
            <a:r>
              <a:rPr>
                <a:latin typeface="Courier New"/>
                <a:ea typeface="Courier New"/>
                <a:cs typeface="Courier New"/>
                <a:sym typeface="Courier New"/>
              </a:rPr>
              <a:t>TelephoneDirectory</a:t>
            </a:r>
          </a:p>
        </p:txBody>
      </p:sp>
      <p:sp>
        <p:nvSpPr>
          <p:cNvPr id="106" name="/** A driver that demonstrates the class TelephoneDirectory. */…"/>
          <p:cNvSpPr txBox="1"/>
          <p:nvPr/>
        </p:nvSpPr>
        <p:spPr>
          <a:xfrm>
            <a:off x="249435" y="771159"/>
            <a:ext cx="8185415" cy="535035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A driver that demonstrates the class TelephoneDirectory.</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class</a:t>
            </a:r>
            <a:r>
              <a:t> Driver</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a:t>
            </a:r>
            <a:r>
              <a:rPr>
                <a:solidFill>
                  <a:srgbClr val="BA2DA2"/>
                </a:solidFill>
              </a:rPr>
              <a:t>static</a:t>
            </a:r>
            <a:r>
              <a:t> </a:t>
            </a:r>
            <a:r>
              <a:rPr>
                <a:solidFill>
                  <a:srgbClr val="BA2DA2"/>
                </a:solidFill>
              </a:rPr>
              <a:t>final</a:t>
            </a:r>
            <a:r>
              <a:t> Name INPUT_ERROR = </a:t>
            </a:r>
            <a:r>
              <a:rPr>
                <a:solidFill>
                  <a:srgbClr val="BA2DA2"/>
                </a:solidFill>
              </a:rPr>
              <a:t>new</a:t>
            </a:r>
            <a:r>
              <a:t> Name(</a:t>
            </a:r>
            <a:r>
              <a:rPr>
                <a:solidFill>
                  <a:srgbClr val="D12F1B"/>
                </a:solidFill>
              </a:rPr>
              <a:t>"error"</a:t>
            </a:r>
            <a:r>
              <a:t>, </a:t>
            </a:r>
            <a:r>
              <a:rPr>
                <a:solidFill>
                  <a:srgbClr val="D12F1B"/>
                </a:solidFill>
              </a:rPr>
              <a:t>"error"</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a:t>
            </a:r>
            <a:r>
              <a:rPr>
                <a:solidFill>
                  <a:srgbClr val="BA2DA2"/>
                </a:solidFill>
              </a:rPr>
              <a:t>static</a:t>
            </a:r>
            <a:r>
              <a:t> </a:t>
            </a:r>
            <a:r>
              <a:rPr>
                <a:solidFill>
                  <a:srgbClr val="BA2DA2"/>
                </a:solidFill>
              </a:rPr>
              <a:t>final</a:t>
            </a:r>
            <a:r>
              <a:t> Name QUIT = </a:t>
            </a:r>
            <a:r>
              <a:rPr>
                <a:solidFill>
                  <a:srgbClr val="BA2DA2"/>
                </a:solidFill>
              </a:rPr>
              <a:t>new</a:t>
            </a:r>
            <a:r>
              <a:t> Name(</a:t>
            </a:r>
            <a:r>
              <a:rPr>
                <a:solidFill>
                  <a:srgbClr val="D12F1B"/>
                </a:solidFill>
              </a:rPr>
              <a:t>"quit"</a:t>
            </a:r>
            <a:r>
              <a:t>, </a:t>
            </a:r>
            <a:r>
              <a:rPr>
                <a:solidFill>
                  <a:srgbClr val="D12F1B"/>
                </a:solidFill>
              </a:rPr>
              <a:t>"quit"</a:t>
            </a:r>
            <a:r>
              <a:t>);</a:t>
            </a:r>
            <a:endParaRPr>
              <a:latin typeface="+mj-lt"/>
              <a:ea typeface="+mj-ea"/>
              <a:cs typeface="+mj-cs"/>
              <a:sym typeface="Helvetica"/>
            </a:endParaRPr>
          </a:p>
          <a:p>
            <a:pPr defTabSz="344804">
              <a:tabLst>
                <a:tab pos="342900" algn="l"/>
              </a:tabLst>
              <a:defRPr sz="1500">
                <a:latin typeface="+mj-lt"/>
                <a:ea typeface="+mj-ea"/>
                <a:cs typeface="+mj-cs"/>
                <a:sym typeface="Helvetica"/>
              </a:defRPr>
            </a:pP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a:t>
            </a:r>
            <a:r>
              <a:rPr>
                <a:solidFill>
                  <a:srgbClr val="BA2DA2"/>
                </a:solidFill>
              </a:rPr>
              <a:t>static</a:t>
            </a:r>
            <a:r>
              <a:t> </a:t>
            </a:r>
            <a:r>
              <a:rPr>
                <a:solidFill>
                  <a:srgbClr val="BA2DA2"/>
                </a:solidFill>
              </a:rPr>
              <a:t>void</a:t>
            </a:r>
            <a:r>
              <a:t> main(String[] args)</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TelephoneDirectory directory = </a:t>
            </a:r>
            <a:r>
              <a:rPr>
                <a:solidFill>
                  <a:srgbClr val="BA2DA2"/>
                </a:solidFill>
              </a:rPr>
              <a:t>new</a:t>
            </a:r>
            <a:r>
              <a:t> TelephoneDirectory();    </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String fileName = </a:t>
            </a:r>
            <a:r>
              <a:rPr>
                <a:solidFill>
                  <a:srgbClr val="D12F1B"/>
                </a:solidFill>
              </a:rPr>
              <a:t>"data.txt"</a:t>
            </a:r>
            <a:r>
              <a:rPr>
                <a:solidFill>
                  <a:srgbClr val="000000"/>
                </a:solidFill>
              </a:rPr>
              <a:t>; </a:t>
            </a:r>
            <a:r>
              <a:t>// Or file name could be read</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Scanner data = </a:t>
            </a:r>
            <a:r>
              <a:rPr>
                <a:solidFill>
                  <a:srgbClr val="BA2DA2"/>
                </a:solidFill>
              </a:rPr>
              <a:t>new</a:t>
            </a:r>
            <a:r>
              <a:t> Scanner(</a:t>
            </a:r>
            <a:r>
              <a:rPr>
                <a:solidFill>
                  <a:srgbClr val="BA2DA2"/>
                </a:solidFill>
              </a:rPr>
              <a:t>new</a:t>
            </a:r>
            <a:r>
              <a:t> File(fileName));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directory.readFile(data);</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catch</a:t>
            </a:r>
            <a:r>
              <a:t> (FileNotFoundException 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System.out.println(</a:t>
            </a:r>
            <a:r>
              <a:rPr>
                <a:solidFill>
                  <a:srgbClr val="D12F1B"/>
                </a:solidFill>
              </a:rPr>
              <a:t>"File not found: "</a:t>
            </a:r>
            <a:r>
              <a:t> + e.getMessage());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Name nextName = getName();    </a:t>
            </a:r>
            <a:r>
              <a:rPr>
                <a:solidFill>
                  <a:srgbClr val="008400"/>
                </a:solidFill>
              </a:rPr>
              <a:t>// Get name for search from user</a:t>
            </a:r>
            <a:endParaRPr>
              <a:latin typeface="+mj-lt"/>
              <a:ea typeface="+mj-ea"/>
              <a:cs typeface="+mj-cs"/>
              <a:sym typeface="Helvetica"/>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itle 1"/>
          <p:cNvSpPr txBox="1">
            <a:spLocks noGrp="1"/>
          </p:cNvSpPr>
          <p:nvPr>
            <p:ph type="title"/>
          </p:nvPr>
        </p:nvSpPr>
        <p:spPr>
          <a:prstGeom prst="rect">
            <a:avLst/>
          </a:prstGeom>
        </p:spPr>
        <p:txBody>
          <a:bodyPr>
            <a:normAutofit fontScale="90000"/>
          </a:bodyPr>
          <a:lstStyle>
            <a:lvl1pPr defTabSz="649223">
              <a:defRPr sz="3124"/>
            </a:lvl1pPr>
          </a:lstStyle>
          <a:p>
            <a:r>
              <a:t>Iterative Sequential Search of an Unsorted Array</a:t>
            </a:r>
          </a:p>
        </p:txBody>
      </p:sp>
      <p:sp>
        <p:nvSpPr>
          <p:cNvPr id="62" name="FIGURE 19-2a An iterative sequential search of an array"/>
          <p:cNvSpPr txBox="1">
            <a:spLocks noGrp="1"/>
          </p:cNvSpPr>
          <p:nvPr>
            <p:ph type="body" sz="quarter" idx="1"/>
          </p:nvPr>
        </p:nvSpPr>
        <p:spPr>
          <a:prstGeom prst="rect">
            <a:avLst/>
          </a:prstGeom>
        </p:spPr>
        <p:txBody>
          <a:bodyPr>
            <a:normAutofit fontScale="92500"/>
          </a:bodyPr>
          <a:lstStyle>
            <a:lvl1pPr defTabSz="539495">
              <a:defRPr sz="2596"/>
            </a:lvl1pPr>
          </a:lstStyle>
          <a:p>
            <a:r>
              <a:t>FIGURE 19-2a An iterative sequential search of an array</a:t>
            </a:r>
          </a:p>
        </p:txBody>
      </p:sp>
      <p:pic>
        <p:nvPicPr>
          <p:cNvPr id="63" name="A successful search of an array for the value 8" descr="A successful search of an array for the value 8"/>
          <p:cNvPicPr>
            <a:picLocks noChangeAspect="1"/>
          </p:cNvPicPr>
          <p:nvPr/>
        </p:nvPicPr>
        <p:blipFill>
          <a:blip r:embed="rId2">
            <a:extLst/>
          </a:blip>
          <a:stretch>
            <a:fillRect/>
          </a:stretch>
        </p:blipFill>
        <p:spPr>
          <a:xfrm>
            <a:off x="2993902" y="1012974"/>
            <a:ext cx="3156197" cy="4502898"/>
          </a:xfrm>
          <a:prstGeom prst="rect">
            <a:avLst/>
          </a:prstGeom>
          <a:ln w="12700">
            <a:miter lim="400000"/>
          </a:ln>
        </p:spPr>
      </p:pic>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itle 1"/>
          <p:cNvSpPr txBox="1">
            <a:spLocks noGrp="1"/>
          </p:cNvSpPr>
          <p:nvPr>
            <p:ph type="title"/>
          </p:nvPr>
        </p:nvSpPr>
        <p:spPr>
          <a:prstGeom prst="rect">
            <a:avLst/>
          </a:prstGeom>
        </p:spPr>
        <p:txBody>
          <a:bodyPr/>
          <a:lstStyle>
            <a:lvl1pPr defTabSz="731520">
              <a:defRPr sz="3520"/>
            </a:lvl1pPr>
          </a:lstStyle>
          <a:p>
            <a:r>
              <a:t>A Directory of Telephone Numbers (Part 2)</a:t>
            </a:r>
          </a:p>
        </p:txBody>
      </p:sp>
      <p:sp>
        <p:nvSpPr>
          <p:cNvPr id="109" name="Content Placeholder 2"/>
          <p:cNvSpPr txBox="1">
            <a:spLocks noGrp="1"/>
          </p:cNvSpPr>
          <p:nvPr>
            <p:ph type="body" sz="quarter" idx="1"/>
          </p:nvPr>
        </p:nvSpPr>
        <p:spPr>
          <a:prstGeom prst="rect">
            <a:avLst/>
          </a:prstGeom>
        </p:spPr>
        <p:txBody>
          <a:bodyPr/>
          <a:lstStyle/>
          <a:p>
            <a:pPr defTabSz="621791">
              <a:defRPr sz="2448"/>
            </a:pPr>
            <a:r>
              <a:t>LISTING 20-2 A client of the class </a:t>
            </a:r>
            <a:r>
              <a:rPr>
                <a:latin typeface="Courier New"/>
                <a:ea typeface="Courier New"/>
                <a:cs typeface="Courier New"/>
                <a:sym typeface="Courier New"/>
              </a:rPr>
              <a:t>TelephoneDirectory</a:t>
            </a:r>
          </a:p>
        </p:txBody>
      </p:sp>
      <p:sp>
        <p:nvSpPr>
          <p:cNvPr id="110" name="while (!nextName.equals(QUIT))…"/>
          <p:cNvSpPr txBox="1"/>
          <p:nvPr/>
        </p:nvSpPr>
        <p:spPr>
          <a:xfrm>
            <a:off x="249435" y="807814"/>
            <a:ext cx="8644177" cy="46634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t>     </a:t>
            </a:r>
            <a:r>
              <a:rPr>
                <a:solidFill>
                  <a:srgbClr val="BA2DA2"/>
                </a:solidFill>
              </a:rPr>
              <a:t>while</a:t>
            </a:r>
            <a:r>
              <a:t> (!nextName.equals(QUIT))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(nextName.equals(INPUT_ERROR))</a:t>
            </a:r>
            <a:endParaRPr>
              <a:latin typeface="+mj-lt"/>
              <a:ea typeface="+mj-ea"/>
              <a:cs typeface="+mj-cs"/>
              <a:sym typeface="Helvetica"/>
            </a:endParaRPr>
          </a:p>
          <a:p>
            <a:pPr defTabSz="344804">
              <a:tabLst>
                <a:tab pos="342900" algn="l"/>
              </a:tabLst>
              <a:defRPr sz="1500">
                <a:solidFill>
                  <a:srgbClr val="D12F1B"/>
                </a:solidFill>
                <a:latin typeface="Menlo"/>
                <a:ea typeface="Menlo"/>
                <a:cs typeface="Menlo"/>
                <a:sym typeface="Menlo"/>
              </a:defRPr>
            </a:pPr>
            <a:r>
              <a:rPr>
                <a:solidFill>
                  <a:srgbClr val="000000"/>
                </a:solidFill>
              </a:rPr>
              <a:t>            System.out.println(</a:t>
            </a:r>
            <a:r>
              <a:t>"Error in entering name. Try again."</a:t>
            </a:r>
            <a:r>
              <a:rPr>
                <a:solidFill>
                  <a:srgbClr val="000000"/>
                </a:solidFill>
              </a:rPr>
              <a:t>);</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else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String phoneNumber = directory.getPhoneNumber(nextName);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(phoneNumber == </a:t>
            </a:r>
            <a:r>
              <a:rPr>
                <a:solidFill>
                  <a:srgbClr val="BA2DA2"/>
                </a:solidFill>
              </a:rPr>
              <a:t>null</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System.out.println(nextName + </a:t>
            </a:r>
            <a:r>
              <a:rPr>
                <a:solidFill>
                  <a:srgbClr val="D12F1B"/>
                </a:solidFill>
              </a:rPr>
              <a:t>" is not in the directory."</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else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System.out.println(</a:t>
            </a:r>
            <a:r>
              <a:rPr>
                <a:solidFill>
                  <a:srgbClr val="D12F1B"/>
                </a:solidFill>
              </a:rPr>
              <a:t>"The phone number for "</a:t>
            </a:r>
            <a:r>
              <a:t> + nextName +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D12F1B"/>
                </a:solidFill>
              </a:rPr>
              <a:t>" is "</a:t>
            </a:r>
            <a:r>
              <a:t> + phoneNumber);</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 </a:t>
            </a:r>
            <a:r>
              <a:rPr>
                <a:solidFill>
                  <a:srgbClr val="008400"/>
                </a:solidFill>
              </a:rPr>
              <a:t>// end if</a:t>
            </a:r>
            <a:endParaRPr>
              <a:latin typeface="+mj-lt"/>
              <a:ea typeface="+mj-ea"/>
              <a:cs typeface="+mj-cs"/>
              <a:sym typeface="Helvetica"/>
            </a:endParaRPr>
          </a:p>
          <a:p>
            <a:pPr defTabSz="344804">
              <a:tabLst>
                <a:tab pos="342900" algn="l"/>
              </a:tabLst>
              <a:defRPr sz="1500">
                <a:latin typeface="+mj-lt"/>
                <a:ea typeface="+mj-ea"/>
                <a:cs typeface="+mj-cs"/>
                <a:sym typeface="Helvetica"/>
              </a:defRPr>
            </a:pPr>
            <a:endParaRPr>
              <a:latin typeface="+mj-lt"/>
              <a:ea typeface="+mj-ea"/>
              <a:cs typeface="+mj-cs"/>
              <a:sym typeface="Helvetica"/>
            </a:endParaRPr>
          </a:p>
          <a:p>
            <a:pPr defTabSz="344804">
              <a:tabLst>
                <a:tab pos="342900" algn="l"/>
              </a:tabLst>
              <a:defRPr sz="1500">
                <a:latin typeface="Menlo"/>
                <a:ea typeface="Menlo"/>
                <a:cs typeface="Menlo"/>
                <a:sym typeface="Menlo"/>
              </a:defRPr>
            </a:pPr>
            <a:r>
              <a:t>         nextName = getName();</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System.out.println(</a:t>
            </a:r>
            <a:r>
              <a:rPr>
                <a:solidFill>
                  <a:srgbClr val="D12F1B"/>
                </a:solidFill>
              </a:rPr>
              <a:t>"Bye!"</a:t>
            </a:r>
            <a:r>
              <a:t>);</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main</a:t>
            </a:r>
            <a:endParaRPr>
              <a:solidFill>
                <a:srgbClr val="000000"/>
              </a:solidFill>
              <a:latin typeface="+mj-lt"/>
              <a:ea typeface="+mj-ea"/>
              <a:cs typeface="+mj-cs"/>
              <a:sym typeface="Helvetica"/>
            </a:endParaRP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Title 1"/>
          <p:cNvSpPr txBox="1">
            <a:spLocks noGrp="1"/>
          </p:cNvSpPr>
          <p:nvPr>
            <p:ph type="title"/>
          </p:nvPr>
        </p:nvSpPr>
        <p:spPr>
          <a:prstGeom prst="rect">
            <a:avLst/>
          </a:prstGeom>
        </p:spPr>
        <p:txBody>
          <a:bodyPr/>
          <a:lstStyle>
            <a:lvl1pPr defTabSz="731520">
              <a:defRPr sz="3520"/>
            </a:lvl1pPr>
          </a:lstStyle>
          <a:p>
            <a:r>
              <a:t>A Directory of Telephone Numbers (Part 3)</a:t>
            </a:r>
          </a:p>
        </p:txBody>
      </p:sp>
      <p:sp>
        <p:nvSpPr>
          <p:cNvPr id="113" name="Content Placeholder 2"/>
          <p:cNvSpPr txBox="1">
            <a:spLocks noGrp="1"/>
          </p:cNvSpPr>
          <p:nvPr>
            <p:ph type="body" sz="quarter" idx="1"/>
          </p:nvPr>
        </p:nvSpPr>
        <p:spPr>
          <a:prstGeom prst="rect">
            <a:avLst/>
          </a:prstGeom>
        </p:spPr>
        <p:txBody>
          <a:bodyPr/>
          <a:lstStyle/>
          <a:p>
            <a:pPr defTabSz="621791">
              <a:defRPr sz="2448"/>
            </a:pPr>
            <a:r>
              <a:t>LISTING 20-2 A client of the class </a:t>
            </a:r>
            <a:r>
              <a:rPr>
                <a:latin typeface="Courier New"/>
                <a:ea typeface="Courier New"/>
                <a:cs typeface="Courier New"/>
                <a:sym typeface="Courier New"/>
              </a:rPr>
              <a:t>TelephoneDirectory</a:t>
            </a:r>
          </a:p>
        </p:txBody>
      </p:sp>
      <p:sp>
        <p:nvSpPr>
          <p:cNvPr id="114" name="// Returns either the name read from user, INPUT_ERROR, or QUIT.…"/>
          <p:cNvSpPr txBox="1"/>
          <p:nvPr/>
        </p:nvSpPr>
        <p:spPr>
          <a:xfrm>
            <a:off x="88900" y="706214"/>
            <a:ext cx="7841343" cy="42062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rPr>
                <a:solidFill>
                  <a:srgbClr val="000000"/>
                </a:solidFill>
              </a:rPr>
              <a:t>   </a:t>
            </a:r>
            <a:r>
              <a:t>// Returns either the name read from user, INPUT_ERROR, or QUIT.</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a:t>
            </a:r>
            <a:r>
              <a:rPr>
                <a:solidFill>
                  <a:srgbClr val="BA2DA2"/>
                </a:solidFill>
              </a:rPr>
              <a:t>static</a:t>
            </a:r>
            <a:r>
              <a:t> Name getName()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Name result = </a:t>
            </a:r>
            <a:r>
              <a:rPr>
                <a:solidFill>
                  <a:srgbClr val="BA2DA2"/>
                </a:solidFill>
              </a:rPr>
              <a:t>null</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Scanner keyboard = </a:t>
            </a:r>
            <a:r>
              <a:rPr>
                <a:solidFill>
                  <a:srgbClr val="BA2DA2"/>
                </a:solidFill>
              </a:rPr>
              <a:t>new</a:t>
            </a:r>
            <a:r>
              <a:t> Scanner(System.in);</a:t>
            </a:r>
            <a:endParaRPr>
              <a:latin typeface="+mj-lt"/>
              <a:ea typeface="+mj-ea"/>
              <a:cs typeface="+mj-cs"/>
              <a:sym typeface="Helvetica"/>
            </a:endParaRPr>
          </a:p>
          <a:p>
            <a:pPr defTabSz="344804">
              <a:tabLst>
                <a:tab pos="342900" algn="l"/>
              </a:tabLst>
              <a:defRPr sz="1500">
                <a:latin typeface="+mj-lt"/>
                <a:ea typeface="+mj-ea"/>
                <a:cs typeface="+mj-cs"/>
                <a:sym typeface="Helvetica"/>
              </a:defRPr>
            </a:pPr>
            <a:endParaRPr>
              <a:latin typeface="+mj-lt"/>
              <a:ea typeface="+mj-ea"/>
              <a:cs typeface="+mj-cs"/>
              <a:sym typeface="Helvetica"/>
            </a:endParaRPr>
          </a:p>
          <a:p>
            <a:pPr defTabSz="344804">
              <a:tabLst>
                <a:tab pos="342900" algn="l"/>
              </a:tabLst>
              <a:defRPr sz="1500">
                <a:solidFill>
                  <a:srgbClr val="D12F1B"/>
                </a:solidFill>
                <a:latin typeface="Menlo"/>
                <a:ea typeface="Menlo"/>
                <a:cs typeface="Menlo"/>
                <a:sym typeface="Menlo"/>
              </a:defRPr>
            </a:pPr>
            <a:r>
              <a:rPr>
                <a:solidFill>
                  <a:srgbClr val="000000"/>
                </a:solidFill>
              </a:rPr>
              <a:t>      System.out.print(</a:t>
            </a:r>
            <a:r>
              <a:t>"Enter first name and last name, "</a:t>
            </a:r>
            <a:r>
              <a:rPr>
                <a:solidFill>
                  <a:srgbClr val="000000"/>
                </a:solidFill>
              </a:rPr>
              <a:t> +</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D12F1B"/>
                </a:solidFill>
              </a:rPr>
              <a:t>"or quit to end: "</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String line = keyboard.nextLine();</a:t>
            </a:r>
            <a:endParaRPr>
              <a:latin typeface="+mj-lt"/>
              <a:ea typeface="+mj-ea"/>
              <a:cs typeface="+mj-cs"/>
              <a:sym typeface="Helvetica"/>
            </a:endParaRPr>
          </a:p>
          <a:p>
            <a:pPr defTabSz="344804">
              <a:tabLst>
                <a:tab pos="342900" algn="l"/>
              </a:tabLst>
              <a:defRPr sz="1500">
                <a:latin typeface="+mj-lt"/>
                <a:ea typeface="+mj-ea"/>
                <a:cs typeface="+mj-cs"/>
                <a:sym typeface="Helvetica"/>
              </a:defRPr>
            </a:pP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(line.trim().toLowerCase().equals(</a:t>
            </a:r>
            <a:r>
              <a:rPr>
                <a:solidFill>
                  <a:srgbClr val="D12F1B"/>
                </a:solidFill>
              </a:rPr>
              <a:t>"quit"</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result = QUIT;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else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String firstName = </a:t>
            </a:r>
            <a:r>
              <a:rPr>
                <a:solidFill>
                  <a:srgbClr val="BA2DA2"/>
                </a:solidFill>
              </a:rPr>
              <a:t>null</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String lastName = </a:t>
            </a:r>
            <a:r>
              <a:rPr>
                <a:solidFill>
                  <a:srgbClr val="BA2DA2"/>
                </a:solidFill>
              </a:rPr>
              <a:t>null</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Scanner scan = </a:t>
            </a:r>
            <a:r>
              <a:rPr>
                <a:solidFill>
                  <a:srgbClr val="BA2DA2"/>
                </a:solidFill>
              </a:rPr>
              <a:t>new</a:t>
            </a:r>
            <a:r>
              <a:t> Scanner(line);</a:t>
            </a:r>
            <a:endParaRPr>
              <a:latin typeface="+mj-lt"/>
              <a:ea typeface="+mj-ea"/>
              <a:cs typeface="+mj-cs"/>
              <a:sym typeface="Helvetica"/>
            </a:endParaRP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title"/>
          </p:nvPr>
        </p:nvSpPr>
        <p:spPr>
          <a:prstGeom prst="rect">
            <a:avLst/>
          </a:prstGeom>
        </p:spPr>
        <p:txBody>
          <a:bodyPr/>
          <a:lstStyle>
            <a:lvl1pPr defTabSz="731520">
              <a:defRPr sz="3520"/>
            </a:lvl1pPr>
          </a:lstStyle>
          <a:p>
            <a:r>
              <a:t>A Directory of Telephone Numbers (Part 4)</a:t>
            </a:r>
          </a:p>
        </p:txBody>
      </p:sp>
      <p:sp>
        <p:nvSpPr>
          <p:cNvPr id="117" name="Content Placeholder 2"/>
          <p:cNvSpPr txBox="1">
            <a:spLocks noGrp="1"/>
          </p:cNvSpPr>
          <p:nvPr>
            <p:ph type="body" sz="quarter" idx="1"/>
          </p:nvPr>
        </p:nvSpPr>
        <p:spPr>
          <a:prstGeom prst="rect">
            <a:avLst/>
          </a:prstGeom>
        </p:spPr>
        <p:txBody>
          <a:bodyPr/>
          <a:lstStyle/>
          <a:p>
            <a:pPr defTabSz="621791">
              <a:defRPr sz="2448"/>
            </a:pPr>
            <a:r>
              <a:t>LISTING 20-2 A client of the class </a:t>
            </a:r>
            <a:r>
              <a:rPr>
                <a:latin typeface="Courier New"/>
                <a:ea typeface="Courier New"/>
                <a:cs typeface="Courier New"/>
                <a:sym typeface="Courier New"/>
              </a:rPr>
              <a:t>TelephoneDirectory</a:t>
            </a:r>
          </a:p>
        </p:txBody>
      </p:sp>
      <p:sp>
        <p:nvSpPr>
          <p:cNvPr id="118" name="if (scan.hasNext())…"/>
          <p:cNvSpPr txBox="1"/>
          <p:nvPr/>
        </p:nvSpPr>
        <p:spPr>
          <a:xfrm>
            <a:off x="249435" y="754380"/>
            <a:ext cx="6006292" cy="53492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rPr>
                <a:solidFill>
                  <a:srgbClr val="000000"/>
                </a:solidFill>
              </a:rPr>
              <a:t>   </a:t>
            </a:r>
            <a:r>
              <a:t>        </a:t>
            </a:r>
            <a:r>
              <a:rPr>
                <a:solidFill>
                  <a:srgbClr val="BA2DA2"/>
                </a:solidFill>
              </a:rPr>
              <a:t>if</a:t>
            </a:r>
            <a:r>
              <a:t> (scan.hasNext())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firstName = scan.next();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(scan.hasNext())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lastName = scan.next();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else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result = INPUT_ERROR;</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else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result = INPUT_ERROR;</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(result == </a:t>
            </a:r>
            <a:r>
              <a:rPr>
                <a:solidFill>
                  <a:srgbClr val="BA2DA2"/>
                </a:solidFill>
              </a:rPr>
              <a:t>null</a:t>
            </a: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First and last names have been read</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result = </a:t>
            </a:r>
            <a:r>
              <a:rPr>
                <a:solidFill>
                  <a:srgbClr val="BA2DA2"/>
                </a:solidFill>
              </a:rPr>
              <a:t>new</a:t>
            </a:r>
            <a:r>
              <a:t> Name(firstName, lastName);</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 </a:t>
            </a:r>
            <a:r>
              <a:rPr>
                <a:solidFill>
                  <a:srgbClr val="008400"/>
                </a:solidFill>
              </a:rPr>
              <a:t>// end if</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return</a:t>
            </a:r>
            <a:r>
              <a:t> result;</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getName</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Driver</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itle 1"/>
          <p:cNvSpPr txBox="1">
            <a:spLocks noGrp="1"/>
          </p:cNvSpPr>
          <p:nvPr>
            <p:ph type="title"/>
          </p:nvPr>
        </p:nvSpPr>
        <p:spPr>
          <a:prstGeom prst="rect">
            <a:avLst/>
          </a:prstGeom>
        </p:spPr>
        <p:txBody>
          <a:bodyPr>
            <a:normAutofit fontScale="90000"/>
          </a:bodyPr>
          <a:lstStyle/>
          <a:p>
            <a:r>
              <a:t>A Directory of Telephone Numbers</a:t>
            </a:r>
          </a:p>
        </p:txBody>
      </p:sp>
      <p:sp>
        <p:nvSpPr>
          <p:cNvPr id="121" name="Content Placeholder 2"/>
          <p:cNvSpPr txBox="1">
            <a:spLocks noGrp="1"/>
          </p:cNvSpPr>
          <p:nvPr>
            <p:ph type="body" sz="quarter" idx="1"/>
          </p:nvPr>
        </p:nvSpPr>
        <p:spPr>
          <a:prstGeom prst="rect">
            <a:avLst/>
          </a:prstGeom>
        </p:spPr>
        <p:txBody>
          <a:bodyPr>
            <a:normAutofit fontScale="92500" lnSpcReduction="10000"/>
          </a:bodyPr>
          <a:lstStyle>
            <a:lvl1pPr defTabSz="749808">
              <a:defRPr sz="2952"/>
            </a:lvl1pPr>
          </a:lstStyle>
          <a:p>
            <a:r>
              <a:t>Sample Testing Output</a:t>
            </a:r>
          </a:p>
        </p:txBody>
      </p:sp>
      <p:sp>
        <p:nvSpPr>
          <p:cNvPr id="122" name="Rectangle"/>
          <p:cNvSpPr/>
          <p:nvPr/>
        </p:nvSpPr>
        <p:spPr>
          <a:xfrm>
            <a:off x="254197" y="1233383"/>
            <a:ext cx="8594033" cy="4172064"/>
          </a:xfrm>
          <a:prstGeom prst="rect">
            <a:avLst/>
          </a:prstGeom>
          <a:gradFill>
            <a:gsLst>
              <a:gs pos="0">
                <a:schemeClr val="accent4">
                  <a:hueOff val="-155063"/>
                  <a:lumOff val="44832"/>
                </a:schemeClr>
              </a:gs>
              <a:gs pos="35000">
                <a:srgbClr val="FEF7B7"/>
              </a:gs>
              <a:gs pos="100000">
                <a:schemeClr val="accent4">
                  <a:hueOff val="-178118"/>
                  <a:lumOff val="59630"/>
                </a:schemeClr>
              </a:gs>
            </a:gsLst>
            <a:lin ang="16200000"/>
          </a:gradFill>
          <a:ln>
            <a:solidFill>
              <a:srgbClr val="AEA600"/>
            </a:solidFill>
          </a:ln>
          <a:effectLst>
            <a:outerShdw blurRad="38100" dist="20000" dir="5400000" rotWithShape="0">
              <a:srgbClr val="000000">
                <a:alpha val="38000"/>
              </a:srgbClr>
            </a:outerShdw>
          </a:effectLst>
        </p:spPr>
        <p:txBody>
          <a:bodyPr lIns="45719" rIns="45719" anchor="ctr"/>
          <a:lstStyle/>
          <a:p>
            <a:endParaRPr/>
          </a:p>
        </p:txBody>
      </p:sp>
      <p:sp>
        <p:nvSpPr>
          <p:cNvPr id="123" name="Program Output…"/>
          <p:cNvSpPr txBox="1"/>
          <p:nvPr/>
        </p:nvSpPr>
        <p:spPr>
          <a:xfrm>
            <a:off x="351720" y="1660794"/>
            <a:ext cx="8335081" cy="34696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457200">
              <a:spcBef>
                <a:spcPts val="600"/>
              </a:spcBef>
              <a:defRPr sz="2800" i="1"/>
            </a:pPr>
            <a:r>
              <a:t>Program Output</a:t>
            </a:r>
          </a:p>
          <a:p>
            <a:pPr defTabSz="457200">
              <a:spcBef>
                <a:spcPts val="600"/>
              </a:spcBef>
              <a:defRPr sz="1800">
                <a:solidFill>
                  <a:srgbClr val="2F2A2B"/>
                </a:solidFill>
                <a:latin typeface="Courier New"/>
                <a:ea typeface="Courier New"/>
                <a:cs typeface="Courier New"/>
                <a:sym typeface="Courier New"/>
              </a:defRPr>
            </a:pPr>
            <a:endParaRPr/>
          </a:p>
          <a:p>
            <a:pPr defTabSz="457200">
              <a:spcBef>
                <a:spcPts val="600"/>
              </a:spcBef>
              <a:defRPr sz="1800">
                <a:solidFill>
                  <a:srgbClr val="2F2A2B"/>
                </a:solidFill>
                <a:latin typeface="Courier New"/>
                <a:ea typeface="Courier New"/>
                <a:cs typeface="Courier New"/>
                <a:sym typeface="Courier New"/>
              </a:defRPr>
            </a:pPr>
            <a:r>
              <a:t>Enter first name and last name or quit to end: </a:t>
            </a:r>
            <a:r>
              <a:rPr b="1"/>
              <a:t>Maria Lopez</a:t>
            </a:r>
            <a:endParaRPr b="1">
              <a:solidFill>
                <a:srgbClr val="000000"/>
              </a:solidFill>
            </a:endParaRPr>
          </a:p>
          <a:p>
            <a:pPr marR="1380489" defTabSz="457200">
              <a:spcBef>
                <a:spcPts val="600"/>
              </a:spcBef>
              <a:defRPr sz="1800">
                <a:solidFill>
                  <a:srgbClr val="2F2A2B"/>
                </a:solidFill>
                <a:latin typeface="Courier New"/>
                <a:ea typeface="Courier New"/>
                <a:cs typeface="Courier New"/>
                <a:sym typeface="Courier New"/>
              </a:defRPr>
            </a:pPr>
            <a:r>
              <a:t>The phone number for Maria Lopez is 401-555-1234 </a:t>
            </a:r>
          </a:p>
          <a:p>
            <a:pPr marR="1380489" defTabSz="457200">
              <a:spcBef>
                <a:spcPts val="600"/>
              </a:spcBef>
              <a:defRPr sz="1800">
                <a:solidFill>
                  <a:srgbClr val="2F2A2B"/>
                </a:solidFill>
                <a:latin typeface="Courier New"/>
                <a:ea typeface="Courier New"/>
                <a:cs typeface="Courier New"/>
                <a:sym typeface="Courier New"/>
              </a:defRPr>
            </a:pPr>
            <a:r>
              <a:t>Enter first name and last name or quit to end: </a:t>
            </a:r>
            <a:r>
              <a:rPr b="1"/>
              <a:t>Hunter </a:t>
            </a:r>
          </a:p>
          <a:p>
            <a:pPr marR="1380489" defTabSz="457200">
              <a:spcBef>
                <a:spcPts val="600"/>
              </a:spcBef>
              <a:defRPr sz="1800">
                <a:solidFill>
                  <a:srgbClr val="2F2A2B"/>
                </a:solidFill>
                <a:latin typeface="Courier New"/>
                <a:ea typeface="Courier New"/>
                <a:cs typeface="Courier New"/>
                <a:sym typeface="Courier New"/>
              </a:defRPr>
            </a:pPr>
            <a:r>
              <a:t>Error in entering name. Try again.</a:t>
            </a:r>
            <a:endParaRPr>
              <a:solidFill>
                <a:srgbClr val="000000"/>
              </a:solidFill>
            </a:endParaRPr>
          </a:p>
          <a:p>
            <a:pPr defTabSz="457200">
              <a:spcBef>
                <a:spcPts val="600"/>
              </a:spcBef>
              <a:defRPr sz="1800">
                <a:solidFill>
                  <a:srgbClr val="2F2A2B"/>
                </a:solidFill>
                <a:latin typeface="Courier New"/>
                <a:ea typeface="Courier New"/>
                <a:cs typeface="Courier New"/>
                <a:sym typeface="Courier New"/>
              </a:defRPr>
            </a:pPr>
            <a:r>
              <a:t>Enter first name and last name or quit to end: </a:t>
            </a:r>
            <a:r>
              <a:rPr b="1"/>
              <a:t>Hunter Smith</a:t>
            </a:r>
            <a:endParaRPr b="1">
              <a:solidFill>
                <a:srgbClr val="000000"/>
              </a:solidFill>
            </a:endParaRPr>
          </a:p>
          <a:p>
            <a:pPr defTabSz="457200">
              <a:spcBef>
                <a:spcPts val="600"/>
              </a:spcBef>
              <a:defRPr sz="1800">
                <a:solidFill>
                  <a:srgbClr val="2F2A2B"/>
                </a:solidFill>
                <a:latin typeface="Courier New"/>
                <a:ea typeface="Courier New"/>
                <a:cs typeface="Courier New"/>
                <a:sym typeface="Courier New"/>
              </a:defRPr>
            </a:pPr>
            <a:r>
              <a:t>Hunter Smith is not in the directory.</a:t>
            </a:r>
            <a:endParaRPr>
              <a:solidFill>
                <a:srgbClr val="000000"/>
              </a:solidFill>
            </a:endParaRPr>
          </a:p>
          <a:p>
            <a:pPr defTabSz="457200">
              <a:spcBef>
                <a:spcPts val="600"/>
              </a:spcBef>
              <a:defRPr sz="1800">
                <a:solidFill>
                  <a:srgbClr val="2F2A2B"/>
                </a:solidFill>
                <a:latin typeface="Courier New"/>
                <a:ea typeface="Courier New"/>
                <a:cs typeface="Courier New"/>
                <a:sym typeface="Courier New"/>
              </a:defRPr>
            </a:pPr>
            <a:r>
              <a:t>Enter first name and last name or quit to end: </a:t>
            </a:r>
            <a:r>
              <a:rPr b="1"/>
              <a:t>quit</a:t>
            </a:r>
            <a:endParaRPr b="1">
              <a:solidFill>
                <a:srgbClr val="000000"/>
              </a:solidFill>
            </a:endParaRPr>
          </a:p>
          <a:p>
            <a:pPr defTabSz="457200">
              <a:spcBef>
                <a:spcPts val="600"/>
              </a:spcBef>
              <a:defRPr sz="1800">
                <a:solidFill>
                  <a:srgbClr val="2F2A2B"/>
                </a:solidFill>
                <a:latin typeface="Courier New"/>
                <a:ea typeface="Courier New"/>
                <a:cs typeface="Courier New"/>
                <a:sym typeface="Courier New"/>
              </a:defRPr>
            </a:pPr>
            <a:r>
              <a:t>Bye!</a:t>
            </a: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1"/>
          <p:cNvSpPr txBox="1">
            <a:spLocks noGrp="1"/>
          </p:cNvSpPr>
          <p:nvPr>
            <p:ph type="title"/>
          </p:nvPr>
        </p:nvSpPr>
        <p:spPr>
          <a:prstGeom prst="rect">
            <a:avLst/>
          </a:prstGeom>
        </p:spPr>
        <p:txBody>
          <a:bodyPr/>
          <a:lstStyle>
            <a:lvl1pPr defTabSz="731520">
              <a:defRPr sz="3520"/>
            </a:lvl1pPr>
          </a:lstStyle>
          <a:p>
            <a:r>
              <a:t>A Directory of Telephone Numbers (Part 1)</a:t>
            </a:r>
          </a:p>
        </p:txBody>
      </p:sp>
      <p:sp>
        <p:nvSpPr>
          <p:cNvPr id="126" name="Content Placeholder 2"/>
          <p:cNvSpPr txBox="1">
            <a:spLocks noGrp="1"/>
          </p:cNvSpPr>
          <p:nvPr>
            <p:ph type="body" sz="quarter" idx="1"/>
          </p:nvPr>
        </p:nvSpPr>
        <p:spPr>
          <a:prstGeom prst="rect">
            <a:avLst/>
          </a:prstGeom>
        </p:spPr>
        <p:txBody>
          <a:bodyPr/>
          <a:lstStyle/>
          <a:p>
            <a:pPr defTabSz="585215">
              <a:defRPr sz="2304"/>
            </a:pPr>
            <a:r>
              <a:t>LISTING 20-3 The class </a:t>
            </a:r>
            <a:r>
              <a:rPr>
                <a:latin typeface="Courier New"/>
                <a:ea typeface="Courier New"/>
                <a:cs typeface="Courier New"/>
                <a:sym typeface="Courier New"/>
              </a:rPr>
              <a:t>TelephoneDirectory </a:t>
            </a:r>
            <a:r>
              <a:t>Constructor</a:t>
            </a:r>
          </a:p>
        </p:txBody>
      </p:sp>
      <p:sp>
        <p:nvSpPr>
          <p:cNvPr id="127" name="/** A class of telephone directories. */…"/>
          <p:cNvSpPr txBox="1"/>
          <p:nvPr/>
        </p:nvSpPr>
        <p:spPr>
          <a:xfrm>
            <a:off x="342371" y="958780"/>
            <a:ext cx="7737238" cy="3064580"/>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A class of telephone directories.</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rPr>
                <a:solidFill>
                  <a:srgbClr val="BA2DA2"/>
                </a:solidFill>
              </a:rPr>
              <a:t>public</a:t>
            </a:r>
            <a:r>
              <a:t> </a:t>
            </a:r>
            <a:r>
              <a:rPr>
                <a:solidFill>
                  <a:srgbClr val="BA2DA2"/>
                </a:solidFill>
              </a:rPr>
              <a:t>class</a:t>
            </a:r>
            <a:r>
              <a:t> TelephoneDirectory</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008400"/>
                </a:solidFill>
              </a:rPr>
              <a:t>// Sorted dictionary with distinct search keys</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private</a:t>
            </a:r>
            <a:r>
              <a:t> DictionaryInterface&lt;Name, String&gt; phoneBook;</a:t>
            </a:r>
            <a:endParaRPr>
              <a:latin typeface="+mj-lt"/>
              <a:ea typeface="+mj-ea"/>
              <a:cs typeface="+mj-cs"/>
              <a:sym typeface="Helvetica"/>
            </a:endParaRPr>
          </a:p>
          <a:p>
            <a:pPr defTabSz="344804">
              <a:tabLst>
                <a:tab pos="342900" algn="l"/>
              </a:tabLst>
              <a:defRPr sz="1800">
                <a:latin typeface="+mj-lt"/>
                <a:ea typeface="+mj-ea"/>
                <a:cs typeface="+mj-cs"/>
                <a:sym typeface="Helvetica"/>
              </a:defRPr>
            </a:pP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public</a:t>
            </a:r>
            <a:r>
              <a:t> TelephoneDirectory()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phoneBook = </a:t>
            </a:r>
            <a:r>
              <a:rPr>
                <a:solidFill>
                  <a:srgbClr val="BA2DA2"/>
                </a:solidFill>
              </a:rPr>
              <a:t>new</a:t>
            </a:r>
            <a:r>
              <a:t> SortedDictionary&lt;&gt;();</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default constructor</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p:txBody>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Title 1"/>
          <p:cNvSpPr txBox="1">
            <a:spLocks noGrp="1"/>
          </p:cNvSpPr>
          <p:nvPr>
            <p:ph type="title"/>
          </p:nvPr>
        </p:nvSpPr>
        <p:spPr>
          <a:prstGeom prst="rect">
            <a:avLst/>
          </a:prstGeom>
        </p:spPr>
        <p:txBody>
          <a:bodyPr/>
          <a:lstStyle>
            <a:lvl1pPr defTabSz="731520">
              <a:defRPr sz="3520"/>
            </a:lvl1pPr>
          </a:lstStyle>
          <a:p>
            <a:r>
              <a:t>A Directory of Telephone Numbers (Part 1)</a:t>
            </a:r>
          </a:p>
        </p:txBody>
      </p:sp>
      <p:sp>
        <p:nvSpPr>
          <p:cNvPr id="130" name="Content Placeholder 2"/>
          <p:cNvSpPr txBox="1">
            <a:spLocks noGrp="1"/>
          </p:cNvSpPr>
          <p:nvPr>
            <p:ph type="body" sz="quarter" idx="1"/>
          </p:nvPr>
        </p:nvSpPr>
        <p:spPr>
          <a:prstGeom prst="rect">
            <a:avLst/>
          </a:prstGeom>
        </p:spPr>
        <p:txBody>
          <a:bodyPr/>
          <a:lstStyle/>
          <a:p>
            <a:pPr defTabSz="548640">
              <a:defRPr sz="2160"/>
            </a:pPr>
            <a:r>
              <a:t>LISTING 20-3 Method </a:t>
            </a:r>
            <a:r>
              <a:rPr>
                <a:latin typeface="Courier New"/>
                <a:ea typeface="Courier New"/>
                <a:cs typeface="Courier New"/>
                <a:sym typeface="Courier New"/>
              </a:rPr>
              <a:t>readFile</a:t>
            </a:r>
            <a:r>
              <a:t> of class </a:t>
            </a:r>
            <a:r>
              <a:rPr>
                <a:latin typeface="Courier New"/>
                <a:ea typeface="Courier New"/>
                <a:cs typeface="Courier New"/>
                <a:sym typeface="Courier New"/>
              </a:rPr>
              <a:t>TelephoneDirectory</a:t>
            </a:r>
          </a:p>
        </p:txBody>
      </p:sp>
      <p:sp>
        <p:nvSpPr>
          <p:cNvPr id="131" name="/** Reads a text file of names and telephone numbers.…"/>
          <p:cNvSpPr txBox="1"/>
          <p:nvPr/>
        </p:nvSpPr>
        <p:spPr>
          <a:xfrm>
            <a:off x="168104" y="1127395"/>
            <a:ext cx="8975897" cy="43840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solidFill>
                  <a:srgbClr val="008400"/>
                </a:solidFill>
                <a:latin typeface="Menlo"/>
                <a:ea typeface="Menlo"/>
                <a:cs typeface="Menlo"/>
                <a:sym typeface="Menlo"/>
              </a:defRPr>
            </a:pPr>
            <a:r>
              <a:rPr>
                <a:solidFill>
                  <a:srgbClr val="000000"/>
                </a:solidFill>
              </a:rPr>
              <a:t> </a:t>
            </a:r>
            <a:r>
              <a:t>/** Reads a text file of names and telephone numbers.</a:t>
            </a:r>
            <a:endParaRPr>
              <a:solidFill>
                <a:srgbClr val="000000"/>
              </a:solidFill>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t>       </a:t>
            </a:r>
            <a:r>
              <a:rPr b="1"/>
              <a:t>@param</a:t>
            </a:r>
            <a:r>
              <a:t> data  A text scanner for the text file of data. */</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public</a:t>
            </a:r>
            <a:r>
              <a:t> </a:t>
            </a:r>
            <a:r>
              <a:rPr>
                <a:solidFill>
                  <a:srgbClr val="BA2DA2"/>
                </a:solidFill>
              </a:rPr>
              <a:t>void</a:t>
            </a:r>
            <a:r>
              <a:t> readFile(Scanner data)</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while</a:t>
            </a:r>
            <a:r>
              <a:t> (data.hasNext())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String firstName   = data.next();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String lastName    = data.next();</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String phoneNumber = data.next();</a:t>
            </a:r>
            <a:endParaRPr>
              <a:latin typeface="+mj-lt"/>
              <a:ea typeface="+mj-ea"/>
              <a:cs typeface="+mj-cs"/>
              <a:sym typeface="Helvetica"/>
            </a:endParaRPr>
          </a:p>
          <a:p>
            <a:pPr defTabSz="344804">
              <a:tabLst>
                <a:tab pos="342900" algn="l"/>
              </a:tabLst>
              <a:defRPr sz="1800">
                <a:latin typeface="+mj-lt"/>
                <a:ea typeface="+mj-ea"/>
                <a:cs typeface="+mj-cs"/>
                <a:sym typeface="Helvetica"/>
              </a:defRPr>
            </a:pPr>
            <a:endParaRPr>
              <a:latin typeface="+mj-lt"/>
              <a:ea typeface="+mj-ea"/>
              <a:cs typeface="+mj-cs"/>
              <a:sym typeface="Helvetica"/>
            </a:endParaRPr>
          </a:p>
          <a:p>
            <a:pPr defTabSz="344804">
              <a:tabLst>
                <a:tab pos="342900" algn="l"/>
              </a:tabLst>
              <a:defRPr sz="1800">
                <a:latin typeface="Menlo"/>
                <a:ea typeface="Menlo"/>
                <a:cs typeface="Menlo"/>
                <a:sym typeface="Menlo"/>
              </a:defRPr>
            </a:pPr>
            <a:r>
              <a:t>         Name fullName = </a:t>
            </a:r>
            <a:r>
              <a:rPr>
                <a:solidFill>
                  <a:srgbClr val="BA2DA2"/>
                </a:solidFill>
              </a:rPr>
              <a:t>new</a:t>
            </a:r>
            <a:r>
              <a:t> Name(firstName, lastName);</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phoneBook.add(fullName, phoneNumber);</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data.close();  </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readFile</a:t>
            </a: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itle 1"/>
          <p:cNvSpPr txBox="1">
            <a:spLocks noGrp="1"/>
          </p:cNvSpPr>
          <p:nvPr>
            <p:ph type="title"/>
          </p:nvPr>
        </p:nvSpPr>
        <p:spPr>
          <a:prstGeom prst="rect">
            <a:avLst/>
          </a:prstGeom>
        </p:spPr>
        <p:txBody>
          <a:bodyPr/>
          <a:lstStyle>
            <a:lvl1pPr defTabSz="731520">
              <a:defRPr sz="3520"/>
            </a:lvl1pPr>
          </a:lstStyle>
          <a:p>
            <a:r>
              <a:t>A Directory of Telephone Numbers (Part 3)</a:t>
            </a:r>
          </a:p>
        </p:txBody>
      </p:sp>
      <p:sp>
        <p:nvSpPr>
          <p:cNvPr id="134" name="Content Placeholder 2"/>
          <p:cNvSpPr txBox="1">
            <a:spLocks noGrp="1"/>
          </p:cNvSpPr>
          <p:nvPr>
            <p:ph type="body" sz="quarter" idx="1"/>
          </p:nvPr>
        </p:nvSpPr>
        <p:spPr>
          <a:prstGeom prst="rect">
            <a:avLst/>
          </a:prstGeom>
        </p:spPr>
        <p:txBody>
          <a:bodyPr/>
          <a:lstStyle/>
          <a:p>
            <a:pPr defTabSz="475487">
              <a:defRPr sz="1871"/>
            </a:pPr>
            <a:r>
              <a:t>LISTING 20-3 Methods </a:t>
            </a:r>
            <a:r>
              <a:rPr>
                <a:latin typeface="Courier New"/>
                <a:ea typeface="Courier New"/>
                <a:cs typeface="Courier New"/>
                <a:sym typeface="Courier New"/>
              </a:rPr>
              <a:t>getPhoneNumber</a:t>
            </a:r>
            <a:r>
              <a:t> of class </a:t>
            </a:r>
            <a:r>
              <a:rPr>
                <a:latin typeface="Courier New"/>
                <a:ea typeface="Courier New"/>
                <a:cs typeface="Courier New"/>
                <a:sym typeface="Courier New"/>
              </a:rPr>
              <a:t>TelephoneDirectory</a:t>
            </a:r>
          </a:p>
        </p:txBody>
      </p:sp>
      <p:sp>
        <p:nvSpPr>
          <p:cNvPr id="135" name="/** Gets the phone number of a given person. */…"/>
          <p:cNvSpPr txBox="1"/>
          <p:nvPr/>
        </p:nvSpPr>
        <p:spPr>
          <a:xfrm>
            <a:off x="0" y="1224280"/>
            <a:ext cx="9475255" cy="44094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344804">
              <a:tabLst>
                <a:tab pos="342900" algn="l"/>
              </a:tabLst>
              <a:defRPr sz="1800">
                <a:solidFill>
                  <a:srgbClr val="008400"/>
                </a:solidFill>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Gets the phone number of a given person. */</a:t>
            </a: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public</a:t>
            </a:r>
            <a:r>
              <a:t> String getPhoneNumber(Name personName)</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phoneBook.getValue(personName);</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getPhoneNumber</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public</a:t>
            </a:r>
            <a:r>
              <a:t> String getPhoneNumber(String firstName, String lastName)</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Name fullName = </a:t>
            </a:r>
            <a:r>
              <a:rPr>
                <a:solidFill>
                  <a:srgbClr val="BA2DA2"/>
                </a:solidFill>
              </a:rPr>
              <a:t>new</a:t>
            </a:r>
            <a:r>
              <a:t> Name(firstName, lastName);</a:t>
            </a:r>
            <a:endParaRPr>
              <a:latin typeface="+mj-lt"/>
              <a:ea typeface="+mj-ea"/>
              <a:cs typeface="+mj-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phoneBook.getValue(fullName);</a:t>
            </a:r>
            <a:endParaRPr>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 </a:t>
            </a:r>
            <a:r>
              <a:t>// end getPhoneNumber</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end TelephoneDirectory</a:t>
            </a:r>
            <a:endParaRPr>
              <a:solidFill>
                <a:srgbClr val="000000"/>
              </a:solidFill>
              <a:latin typeface="+mj-lt"/>
              <a:ea typeface="+mj-ea"/>
              <a:cs typeface="+mj-cs"/>
              <a:sym typeface="Helvetica"/>
            </a:endParaRPr>
          </a:p>
          <a:p>
            <a:pPr defTabSz="344804">
              <a:tabLst>
                <a:tab pos="342900" algn="l"/>
              </a:tabLst>
              <a:defRPr sz="1800">
                <a:latin typeface="+mj-lt"/>
                <a:ea typeface="+mj-ea"/>
                <a:cs typeface="+mj-cs"/>
                <a:sym typeface="Helvetica"/>
              </a:defRPr>
            </a:pPr>
            <a:endParaRPr>
              <a:solidFill>
                <a:srgbClr val="000000"/>
              </a:solidFill>
              <a:latin typeface="+mj-lt"/>
              <a:ea typeface="+mj-ea"/>
              <a:cs typeface="+mj-cs"/>
              <a:sym typeface="Helvetica"/>
            </a:endParaRP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Title 1"/>
          <p:cNvSpPr txBox="1">
            <a:spLocks noGrp="1"/>
          </p:cNvSpPr>
          <p:nvPr>
            <p:ph type="title"/>
          </p:nvPr>
        </p:nvSpPr>
        <p:spPr>
          <a:prstGeom prst="rect">
            <a:avLst/>
          </a:prstGeom>
        </p:spPr>
        <p:txBody>
          <a:bodyPr>
            <a:normAutofit fontScale="90000"/>
          </a:bodyPr>
          <a:lstStyle/>
          <a:p>
            <a:r>
              <a:t>The Frequency of Words</a:t>
            </a:r>
          </a:p>
        </p:txBody>
      </p:sp>
      <p:sp>
        <p:nvSpPr>
          <p:cNvPr id="138" name="Content Placeholder 2"/>
          <p:cNvSpPr txBox="1">
            <a:spLocks noGrp="1"/>
          </p:cNvSpPr>
          <p:nvPr>
            <p:ph type="body" sz="quarter" idx="1"/>
          </p:nvPr>
        </p:nvSpPr>
        <p:spPr>
          <a:xfrm>
            <a:off x="457200" y="5805711"/>
            <a:ext cx="8229600" cy="606305"/>
          </a:xfrm>
          <a:prstGeom prst="rect">
            <a:avLst/>
          </a:prstGeom>
        </p:spPr>
        <p:txBody>
          <a:bodyPr/>
          <a:lstStyle/>
          <a:p>
            <a:pPr defTabSz="649223">
              <a:defRPr sz="2556"/>
            </a:pPr>
            <a:r>
              <a:t>LISTING 20-4 A client of the class </a:t>
            </a:r>
            <a:r>
              <a:rPr>
                <a:latin typeface="Courier New"/>
                <a:ea typeface="Courier New"/>
                <a:cs typeface="Courier New"/>
                <a:sym typeface="Courier New"/>
              </a:rPr>
              <a:t>FrequencyCounter</a:t>
            </a:r>
          </a:p>
        </p:txBody>
      </p:sp>
      <p:sp>
        <p:nvSpPr>
          <p:cNvPr id="139" name="/** A driver that demonstrates the class FrequencyCounter.  */…"/>
          <p:cNvSpPr txBox="1"/>
          <p:nvPr/>
        </p:nvSpPr>
        <p:spPr>
          <a:xfrm>
            <a:off x="456671" y="735330"/>
            <a:ext cx="8112484" cy="515993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600" b="1">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A driver that demonstrates the class FrequencyCounter.</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rPr>
                <a:solidFill>
                  <a:srgbClr val="BA2DA2"/>
                </a:solidFill>
              </a:rPr>
              <a:t>public</a:t>
            </a:r>
            <a:r>
              <a:t> </a:t>
            </a:r>
            <a:r>
              <a:rPr>
                <a:solidFill>
                  <a:srgbClr val="BA2DA2"/>
                </a:solidFill>
              </a:rPr>
              <a:t>class</a:t>
            </a:r>
            <a:r>
              <a:t> Driver</a:t>
            </a:r>
            <a:endParaRPr>
              <a:latin typeface="+mj-lt"/>
              <a:ea typeface="+mj-ea"/>
              <a:cs typeface="+mj-cs"/>
              <a:sym typeface="Helvetica"/>
            </a:endParaRPr>
          </a:p>
          <a:p>
            <a:pPr defTabSz="344804">
              <a:tabLst>
                <a:tab pos="342900" algn="l"/>
              </a:tabLst>
              <a:defRPr sz="1600">
                <a:latin typeface="Menlo"/>
                <a:ea typeface="Menlo"/>
                <a:cs typeface="Menlo"/>
                <a:sym typeface="Menlo"/>
              </a:defRPr>
            </a:pPr>
            <a:r>
              <a:t>{</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public</a:t>
            </a:r>
            <a:r>
              <a:t> </a:t>
            </a:r>
            <a:r>
              <a:rPr>
                <a:solidFill>
                  <a:srgbClr val="BA2DA2"/>
                </a:solidFill>
              </a:rPr>
              <a:t>static</a:t>
            </a:r>
            <a:r>
              <a:t> </a:t>
            </a:r>
            <a:r>
              <a:rPr>
                <a:solidFill>
                  <a:srgbClr val="BA2DA2"/>
                </a:solidFill>
              </a:rPr>
              <a:t>void</a:t>
            </a:r>
            <a:r>
              <a:t> main(String[] args) </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FrequencyCounter wordCounter = </a:t>
            </a:r>
            <a:r>
              <a:rPr>
                <a:solidFill>
                  <a:srgbClr val="BA2DA2"/>
                </a:solidFill>
              </a:rPr>
              <a:t>new</a:t>
            </a:r>
            <a:r>
              <a:t> FrequencyCounter();</a:t>
            </a:r>
            <a:endParaRPr>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String fileName = </a:t>
            </a:r>
            <a:r>
              <a:rPr>
                <a:solidFill>
                  <a:srgbClr val="D12F1B"/>
                </a:solidFill>
              </a:rPr>
              <a:t>"Data.txt"</a:t>
            </a:r>
            <a:r>
              <a:rPr>
                <a:solidFill>
                  <a:srgbClr val="000000"/>
                </a:solidFill>
              </a:rPr>
              <a:t>; </a:t>
            </a:r>
            <a:r>
              <a:t>// Or file name could be read</a:t>
            </a:r>
            <a:endParaRPr>
              <a:solidFill>
                <a:srgbClr val="000000"/>
              </a:solidFill>
              <a:latin typeface="+mj-lt"/>
              <a:ea typeface="+mj-ea"/>
              <a:cs typeface="+mj-cs"/>
              <a:sym typeface="Helvetica"/>
            </a:endParaRPr>
          </a:p>
          <a:p>
            <a:pPr defTabSz="344804">
              <a:tabLst>
                <a:tab pos="342900" algn="l"/>
              </a:tabLst>
              <a:defRPr sz="16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try</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Scanner data = </a:t>
            </a:r>
            <a:r>
              <a:rPr>
                <a:solidFill>
                  <a:srgbClr val="BA2DA2"/>
                </a:solidFill>
              </a:rPr>
              <a:t>new</a:t>
            </a:r>
            <a:r>
              <a:t> Scanner(</a:t>
            </a:r>
            <a:r>
              <a:rPr>
                <a:solidFill>
                  <a:srgbClr val="BA2DA2"/>
                </a:solidFill>
              </a:rPr>
              <a:t>new</a:t>
            </a:r>
            <a:r>
              <a:t> File(fileName));</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wordCounter.readFile(data);</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catch</a:t>
            </a:r>
            <a:r>
              <a:t> (FileNotFoundException e)</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System.out.println(</a:t>
            </a:r>
            <a:r>
              <a:rPr>
                <a:solidFill>
                  <a:srgbClr val="D12F1B"/>
                </a:solidFill>
              </a:rPr>
              <a:t>"File not found: "</a:t>
            </a:r>
            <a:r>
              <a:t> + e.getMessage());</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latin typeface="+mj-lt"/>
                <a:ea typeface="+mj-ea"/>
                <a:cs typeface="+mj-cs"/>
                <a:sym typeface="Helvetica"/>
              </a:defRPr>
            </a:pPr>
            <a:endParaRPr>
              <a:latin typeface="+mj-lt"/>
              <a:ea typeface="+mj-ea"/>
              <a:cs typeface="+mj-cs"/>
              <a:sym typeface="Helvetica"/>
            </a:endParaRPr>
          </a:p>
          <a:p>
            <a:pPr defTabSz="344804">
              <a:tabLst>
                <a:tab pos="342900" algn="l"/>
              </a:tabLst>
              <a:defRPr sz="1600">
                <a:latin typeface="Menlo"/>
                <a:ea typeface="Menlo"/>
                <a:cs typeface="Menlo"/>
                <a:sym typeface="Menlo"/>
              </a:defRPr>
            </a:pPr>
            <a:r>
              <a:t>      wordCounter.display();</a:t>
            </a:r>
            <a:endParaRPr>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  </a:t>
            </a:r>
            <a:r>
              <a:t>// end main</a:t>
            </a:r>
            <a:endParaRPr>
              <a:solidFill>
                <a:srgbClr val="000000"/>
              </a:solidFill>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a:t>
            </a:r>
            <a:r>
              <a:t>// end Driver</a:t>
            </a: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prstGeom prst="rect">
            <a:avLst/>
          </a:prstGeom>
        </p:spPr>
        <p:txBody>
          <a:bodyPr/>
          <a:lstStyle/>
          <a:p>
            <a:pPr defTabSz="768095">
              <a:defRPr sz="3696"/>
            </a:pPr>
            <a:r>
              <a:t>The Class </a:t>
            </a:r>
            <a:r>
              <a:rPr>
                <a:latin typeface="Courier New"/>
                <a:ea typeface="Courier New"/>
                <a:cs typeface="Courier New"/>
                <a:sym typeface="Courier New"/>
              </a:rPr>
              <a:t>FrequencyCounter</a:t>
            </a:r>
            <a:r>
              <a:t> (Part 1)</a:t>
            </a:r>
          </a:p>
        </p:txBody>
      </p:sp>
      <p:sp>
        <p:nvSpPr>
          <p:cNvPr id="142" name="Content Placeholder 2"/>
          <p:cNvSpPr txBox="1">
            <a:spLocks noGrp="1"/>
          </p:cNvSpPr>
          <p:nvPr>
            <p:ph type="body" sz="quarter" idx="1"/>
          </p:nvPr>
        </p:nvSpPr>
        <p:spPr>
          <a:prstGeom prst="rect">
            <a:avLst/>
          </a:prstGeom>
        </p:spPr>
        <p:txBody>
          <a:bodyPr>
            <a:normAutofit lnSpcReduction="10000"/>
          </a:bodyPr>
          <a:lstStyle/>
          <a:p>
            <a:pPr defTabSz="667512">
              <a:defRPr sz="2628"/>
            </a:pPr>
            <a:r>
              <a:t>LISTING 20-5 The class </a:t>
            </a:r>
            <a:r>
              <a:rPr>
                <a:latin typeface="Courier New"/>
                <a:ea typeface="Courier New"/>
                <a:cs typeface="Courier New"/>
                <a:sym typeface="Courier New"/>
              </a:rPr>
              <a:t>FrequencyCounter</a:t>
            </a:r>
          </a:p>
        </p:txBody>
      </p:sp>
      <p:sp>
        <p:nvSpPr>
          <p:cNvPr id="143" name="/** A class that counts the number of times each word occurs in a document. */…"/>
          <p:cNvSpPr txBox="1"/>
          <p:nvPr/>
        </p:nvSpPr>
        <p:spPr>
          <a:xfrm>
            <a:off x="155751" y="1214214"/>
            <a:ext cx="8979413" cy="214995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A class that counts the number of times each word occurs in a document.</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class</a:t>
            </a:r>
            <a:r>
              <a:t> FrequencyCounter</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DictionaryInterface&lt;String, Integer&gt; wordTable;</a:t>
            </a:r>
            <a:endParaRPr>
              <a:latin typeface="+mj-lt"/>
              <a:ea typeface="+mj-ea"/>
              <a:cs typeface="+mj-cs"/>
              <a:sym typeface="Helvetica"/>
            </a:endParaRPr>
          </a:p>
          <a:p>
            <a:pPr defTabSz="344804">
              <a:tabLst>
                <a:tab pos="342900" algn="l"/>
              </a:tabLst>
              <a:defRPr sz="1500">
                <a:latin typeface="+mj-lt"/>
                <a:ea typeface="+mj-ea"/>
                <a:cs typeface="+mj-cs"/>
                <a:sym typeface="Helvetica"/>
              </a:defRPr>
            </a:pP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FrequencyCounter()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wordTable = </a:t>
            </a:r>
            <a:r>
              <a:rPr>
                <a:solidFill>
                  <a:srgbClr val="BA2DA2"/>
                </a:solidFill>
              </a:rPr>
              <a:t>new</a:t>
            </a:r>
            <a:r>
              <a:t> SortedDictionary&lt;&gt;();</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default constructor</a:t>
            </a:r>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itle 1"/>
          <p:cNvSpPr txBox="1">
            <a:spLocks noGrp="1"/>
          </p:cNvSpPr>
          <p:nvPr>
            <p:ph type="title"/>
          </p:nvPr>
        </p:nvSpPr>
        <p:spPr>
          <a:prstGeom prst="rect">
            <a:avLst/>
          </a:prstGeom>
        </p:spPr>
        <p:txBody>
          <a:bodyPr/>
          <a:lstStyle/>
          <a:p>
            <a:pPr defTabSz="768095">
              <a:defRPr sz="3696"/>
            </a:pPr>
            <a:r>
              <a:t>The Class </a:t>
            </a:r>
            <a:r>
              <a:rPr>
                <a:latin typeface="Courier New"/>
                <a:ea typeface="Courier New"/>
                <a:cs typeface="Courier New"/>
                <a:sym typeface="Courier New"/>
              </a:rPr>
              <a:t>FrequencyCounter</a:t>
            </a:r>
            <a:r>
              <a:t> (Part 2)</a:t>
            </a:r>
          </a:p>
        </p:txBody>
      </p:sp>
      <p:sp>
        <p:nvSpPr>
          <p:cNvPr id="146" name="Content Placeholder 2"/>
          <p:cNvSpPr txBox="1">
            <a:spLocks noGrp="1"/>
          </p:cNvSpPr>
          <p:nvPr>
            <p:ph type="body" sz="quarter" idx="1"/>
          </p:nvPr>
        </p:nvSpPr>
        <p:spPr>
          <a:xfrm>
            <a:off x="4506217" y="5214817"/>
            <a:ext cx="4180583" cy="968599"/>
          </a:xfrm>
          <a:prstGeom prst="rect">
            <a:avLst/>
          </a:prstGeom>
        </p:spPr>
        <p:txBody>
          <a:bodyPr/>
          <a:lstStyle/>
          <a:p>
            <a:pPr defTabSz="640079">
              <a:defRPr sz="2520"/>
            </a:pPr>
            <a:r>
              <a:t>The method </a:t>
            </a:r>
            <a:r>
              <a:rPr>
                <a:latin typeface="Courier New"/>
                <a:ea typeface="Courier New"/>
                <a:cs typeface="Courier New"/>
                <a:sym typeface="Courier New"/>
              </a:rPr>
              <a:t>readFile</a:t>
            </a:r>
            <a:r>
              <a:t> of class </a:t>
            </a:r>
            <a:r>
              <a:rPr>
                <a:latin typeface="Courier New"/>
                <a:ea typeface="Courier New"/>
                <a:cs typeface="Courier New"/>
                <a:sym typeface="Courier New"/>
              </a:rPr>
              <a:t>FrequencyCounter</a:t>
            </a:r>
          </a:p>
        </p:txBody>
      </p:sp>
      <p:sp>
        <p:nvSpPr>
          <p:cNvPr id="147" name="/** Reads a text file of words and counts their frequencies of occurrence.…"/>
          <p:cNvSpPr txBox="1"/>
          <p:nvPr/>
        </p:nvSpPr>
        <p:spPr>
          <a:xfrm>
            <a:off x="249435" y="807814"/>
            <a:ext cx="8288931" cy="52095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a:solidFill>
                  <a:srgbClr val="008400"/>
                </a:solidFill>
                <a:latin typeface="Menlo"/>
                <a:ea typeface="Menlo"/>
                <a:cs typeface="Menlo"/>
                <a:sym typeface="Menlo"/>
              </a:defRPr>
            </a:pPr>
            <a:r>
              <a:rPr>
                <a:solidFill>
                  <a:srgbClr val="000000"/>
                </a:solidFill>
              </a:rPr>
              <a:t>  </a:t>
            </a:r>
            <a:r>
              <a:t>/** Reads a text file of words and counts their frequencies of occurrence.</a:t>
            </a:r>
            <a:endParaRPr>
              <a:solidFill>
                <a:srgbClr val="000000"/>
              </a:solidFill>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t>       </a:t>
            </a:r>
            <a:r>
              <a:rPr b="1"/>
              <a:t>@param</a:t>
            </a:r>
            <a:r>
              <a:t> data  A text scanner for the text file of data. */</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public</a:t>
            </a:r>
            <a:r>
              <a:t> </a:t>
            </a:r>
            <a:r>
              <a:rPr>
                <a:solidFill>
                  <a:srgbClr val="BA2DA2"/>
                </a:solidFill>
              </a:rPr>
              <a:t>void</a:t>
            </a:r>
            <a:r>
              <a:t> readFile(Scanner data)</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data.useDelimiter(</a:t>
            </a:r>
            <a:r>
              <a:rPr>
                <a:solidFill>
                  <a:srgbClr val="D12F1B"/>
                </a:solidFill>
              </a:rPr>
              <a:t>"\\W+"</a:t>
            </a:r>
            <a:r>
              <a:t>);</a:t>
            </a:r>
            <a:endParaRPr>
              <a:latin typeface="+mj-lt"/>
              <a:ea typeface="+mj-ea"/>
              <a:cs typeface="+mj-cs"/>
              <a:sym typeface="Helvetica"/>
            </a:endParaRPr>
          </a:p>
          <a:p>
            <a:pPr defTabSz="344804">
              <a:tabLst>
                <a:tab pos="342900" algn="l"/>
              </a:tabLst>
              <a:defRPr>
                <a:latin typeface="+mj-lt"/>
                <a:ea typeface="+mj-ea"/>
                <a:cs typeface="+mj-cs"/>
                <a:sym typeface="Helvetica"/>
              </a:defRPr>
            </a:pP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while</a:t>
            </a:r>
            <a:r>
              <a:t> (data.hasNext())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String nextWord = data.next();</a:t>
            </a:r>
            <a:endParaRPr>
              <a:latin typeface="+mj-lt"/>
              <a:ea typeface="+mj-ea"/>
              <a:cs typeface="+mj-cs"/>
              <a:sym typeface="Helvetica"/>
            </a:endParaRPr>
          </a:p>
          <a:p>
            <a:pPr defTabSz="344804">
              <a:tabLst>
                <a:tab pos="342900" algn="l"/>
              </a:tabLst>
              <a:defRPr>
                <a:latin typeface="Menlo"/>
                <a:ea typeface="Menlo"/>
                <a:cs typeface="Menlo"/>
                <a:sym typeface="Menlo"/>
              </a:defRPr>
            </a:pPr>
            <a:r>
              <a:t>         nextWord = nextWord.toLowerCase();</a:t>
            </a:r>
            <a:endParaRPr>
              <a:latin typeface="+mj-lt"/>
              <a:ea typeface="+mj-ea"/>
              <a:cs typeface="+mj-cs"/>
              <a:sym typeface="Helvetica"/>
            </a:endParaRPr>
          </a:p>
          <a:p>
            <a:pPr defTabSz="344804">
              <a:tabLst>
                <a:tab pos="342900" algn="l"/>
              </a:tabLst>
              <a:defRPr>
                <a:latin typeface="Menlo"/>
                <a:ea typeface="Menlo"/>
                <a:cs typeface="Menlo"/>
                <a:sym typeface="Menlo"/>
              </a:defRPr>
            </a:pPr>
            <a:r>
              <a:t>         Integer frequency = wordTable.getValue(nextWord);</a:t>
            </a:r>
            <a:endParaRPr>
              <a:latin typeface="+mj-lt"/>
              <a:ea typeface="+mj-ea"/>
              <a:cs typeface="+mj-cs"/>
              <a:sym typeface="Helvetica"/>
            </a:endParaRPr>
          </a:p>
          <a:p>
            <a:pPr defTabSz="344804">
              <a:tabLst>
                <a:tab pos="342900" algn="l"/>
              </a:tabLst>
              <a:defRPr>
                <a:latin typeface="+mj-lt"/>
                <a:ea typeface="+mj-ea"/>
                <a:cs typeface="+mj-cs"/>
                <a:sym typeface="Helvetica"/>
              </a:defRPr>
            </a:pP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if</a:t>
            </a:r>
            <a:r>
              <a:t> (frequency == </a:t>
            </a:r>
            <a:r>
              <a:rPr>
                <a:solidFill>
                  <a:srgbClr val="BA2DA2"/>
                </a:solidFill>
              </a:rPr>
              <a:t>null</a:t>
            </a:r>
            <a:r>
              <a:t>)</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Add new word to table</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wordTable.add(nextWord, </a:t>
            </a:r>
            <a:r>
              <a:rPr>
                <a:solidFill>
                  <a:srgbClr val="BA2DA2"/>
                </a:solidFill>
              </a:rPr>
              <a:t>new</a:t>
            </a:r>
            <a:r>
              <a:t> Integer(</a:t>
            </a:r>
            <a:r>
              <a:rPr>
                <a:solidFill>
                  <a:srgbClr val="272AD8"/>
                </a:solidFill>
              </a:rPr>
              <a:t>1</a:t>
            </a:r>
            <a:r>
              <a: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else</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Increment count of existing word; replace wordTable entry</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frequency++;</a:t>
            </a:r>
            <a:endParaRPr>
              <a:latin typeface="+mj-lt"/>
              <a:ea typeface="+mj-ea"/>
              <a:cs typeface="+mj-cs"/>
              <a:sym typeface="Helvetica"/>
            </a:endParaRPr>
          </a:p>
          <a:p>
            <a:pPr defTabSz="344804">
              <a:tabLst>
                <a:tab pos="342900" algn="l"/>
              </a:tabLst>
              <a:defRPr>
                <a:latin typeface="Menlo"/>
                <a:ea typeface="Menlo"/>
                <a:cs typeface="Menlo"/>
                <a:sym typeface="Menlo"/>
              </a:defRPr>
            </a:pPr>
            <a:r>
              <a:t>            wordTable.add(nextWord, frequency);</a:t>
            </a:r>
            <a:endParaRPr>
              <a:latin typeface="+mj-lt"/>
              <a:ea typeface="+mj-ea"/>
              <a:cs typeface="+mj-cs"/>
              <a:sym typeface="Helvetica"/>
            </a:endParaRPr>
          </a:p>
          <a:p>
            <a:pPr defTabSz="344804">
              <a:tabLst>
                <a:tab pos="342900" algn="l"/>
              </a:tabLst>
              <a:defRPr>
                <a:latin typeface="Menlo"/>
                <a:ea typeface="Menlo"/>
                <a:cs typeface="Menlo"/>
                <a:sym typeface="Menlo"/>
              </a:defRPr>
            </a:pPr>
            <a:r>
              <a:t>         } </a:t>
            </a:r>
            <a:r>
              <a:rPr>
                <a:solidFill>
                  <a:srgbClr val="008400"/>
                </a:solidFill>
              </a:rPr>
              <a:t>// end if</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data.close();</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readFile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itle 1"/>
          <p:cNvSpPr txBox="1">
            <a:spLocks noGrp="1"/>
          </p:cNvSpPr>
          <p:nvPr>
            <p:ph type="title"/>
          </p:nvPr>
        </p:nvSpPr>
        <p:spPr>
          <a:prstGeom prst="rect">
            <a:avLst/>
          </a:prstGeom>
        </p:spPr>
        <p:txBody>
          <a:bodyPr>
            <a:normAutofit fontScale="90000"/>
          </a:bodyPr>
          <a:lstStyle>
            <a:lvl1pPr defTabSz="649223">
              <a:defRPr sz="3124"/>
            </a:lvl1pPr>
          </a:lstStyle>
          <a:p>
            <a:r>
              <a:t>Iterative Sequential Search of an Unsorted Array</a:t>
            </a:r>
          </a:p>
        </p:txBody>
      </p:sp>
      <p:sp>
        <p:nvSpPr>
          <p:cNvPr id="66" name="FIGURE 19-2b An iterative sequential search of an array"/>
          <p:cNvSpPr txBox="1">
            <a:spLocks noGrp="1"/>
          </p:cNvSpPr>
          <p:nvPr>
            <p:ph type="body" sz="quarter" idx="1"/>
          </p:nvPr>
        </p:nvSpPr>
        <p:spPr>
          <a:prstGeom prst="rect">
            <a:avLst/>
          </a:prstGeom>
        </p:spPr>
        <p:txBody>
          <a:bodyPr/>
          <a:lstStyle>
            <a:lvl1pPr defTabSz="530351">
              <a:defRPr sz="2551"/>
            </a:lvl1pPr>
          </a:lstStyle>
          <a:p>
            <a:r>
              <a:t>FIGURE 19-2b An iterative sequential search of an array</a:t>
            </a:r>
          </a:p>
        </p:txBody>
      </p:sp>
      <p:pic>
        <p:nvPicPr>
          <p:cNvPr id="67" name="An unsuccessful search of an array for the value 6" descr="An unsuccessful search of an array for the value 6"/>
          <p:cNvPicPr>
            <a:picLocks noChangeAspect="1"/>
          </p:cNvPicPr>
          <p:nvPr/>
        </p:nvPicPr>
        <p:blipFill>
          <a:blip r:embed="rId2">
            <a:extLst/>
          </a:blip>
          <a:srcRect b="43596"/>
          <a:stretch>
            <a:fillRect/>
          </a:stretch>
        </p:blipFill>
        <p:spPr>
          <a:xfrm>
            <a:off x="443971" y="807814"/>
            <a:ext cx="3027204" cy="4298486"/>
          </a:xfrm>
          <a:prstGeom prst="rect">
            <a:avLst/>
          </a:prstGeom>
          <a:ln w="12700">
            <a:miter lim="400000"/>
          </a:ln>
        </p:spPr>
      </p:pic>
      <p:pic>
        <p:nvPicPr>
          <p:cNvPr id="68" name="An unsuccessful search of an array for the value 6" descr="An unsuccessful search of an array for the value 6"/>
          <p:cNvPicPr>
            <a:picLocks noChangeAspect="1"/>
          </p:cNvPicPr>
          <p:nvPr/>
        </p:nvPicPr>
        <p:blipFill>
          <a:blip r:embed="rId2">
            <a:extLst/>
          </a:blip>
          <a:srcRect t="56801"/>
          <a:stretch>
            <a:fillRect/>
          </a:stretch>
        </p:blipFill>
        <p:spPr>
          <a:xfrm>
            <a:off x="4851399" y="1632671"/>
            <a:ext cx="3000734" cy="3263380"/>
          </a:xfrm>
          <a:prstGeom prst="rect">
            <a:avLst/>
          </a:prstGeom>
          <a:ln w="12700">
            <a:miter lim="400000"/>
          </a:ln>
        </p:spPr>
      </p:pic>
      <p:sp>
        <p:nvSpPr>
          <p:cNvPr id="69" name="Line"/>
          <p:cNvSpPr/>
          <p:nvPr/>
        </p:nvSpPr>
        <p:spPr>
          <a:xfrm>
            <a:off x="1703931" y="860334"/>
            <a:ext cx="4551515" cy="4737219"/>
          </a:xfrm>
          <a:custGeom>
            <a:avLst/>
            <a:gdLst/>
            <a:ahLst/>
            <a:cxnLst>
              <a:cxn ang="0">
                <a:pos x="wd2" y="hd2"/>
              </a:cxn>
              <a:cxn ang="5400000">
                <a:pos x="wd2" y="hd2"/>
              </a:cxn>
              <a:cxn ang="10800000">
                <a:pos x="wd2" y="hd2"/>
              </a:cxn>
              <a:cxn ang="16200000">
                <a:pos x="wd2" y="hd2"/>
              </a:cxn>
            </a:cxnLst>
            <a:rect l="0" t="0" r="r" b="b"/>
            <a:pathLst>
              <a:path w="21320" h="19916" extrusionOk="0">
                <a:moveTo>
                  <a:pt x="0" y="17784"/>
                </a:moveTo>
                <a:cubicBezTo>
                  <a:pt x="-50" y="21113"/>
                  <a:pt x="10228" y="20350"/>
                  <a:pt x="10355" y="16832"/>
                </a:cubicBezTo>
                <a:cubicBezTo>
                  <a:pt x="10481" y="13314"/>
                  <a:pt x="9725" y="5031"/>
                  <a:pt x="11345" y="2272"/>
                </a:cubicBezTo>
                <a:cubicBezTo>
                  <a:pt x="12964" y="-487"/>
                  <a:pt x="18731" y="-207"/>
                  <a:pt x="20140" y="408"/>
                </a:cubicBezTo>
                <a:cubicBezTo>
                  <a:pt x="21550" y="1023"/>
                  <a:pt x="21303" y="4160"/>
                  <a:pt x="21303" y="4160"/>
                </a:cubicBezTo>
              </a:path>
            </a:pathLst>
          </a:custGeom>
          <a:ln w="38100">
            <a:solidFill>
              <a:srgbClr val="000000"/>
            </a:solidFill>
            <a:tailEnd type="triangle"/>
          </a:ln>
          <a:effectLst>
            <a:outerShdw blurRad="38100" dist="20000" dir="5400000" rotWithShape="0">
              <a:srgbClr val="000000">
                <a:alpha val="38000"/>
              </a:srgbClr>
            </a:outerShdw>
          </a:effectLst>
        </p:spPr>
        <p:txBody>
          <a:bodyPr lIns="45719" rIns="45719"/>
          <a:lstStyle/>
          <a:p>
            <a:endParaRPr/>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Title 1"/>
          <p:cNvSpPr txBox="1">
            <a:spLocks noGrp="1"/>
          </p:cNvSpPr>
          <p:nvPr>
            <p:ph type="title"/>
          </p:nvPr>
        </p:nvSpPr>
        <p:spPr>
          <a:prstGeom prst="rect">
            <a:avLst/>
          </a:prstGeom>
        </p:spPr>
        <p:txBody>
          <a:bodyPr/>
          <a:lstStyle/>
          <a:p>
            <a:pPr defTabSz="768095">
              <a:defRPr sz="3696"/>
            </a:pPr>
            <a:r>
              <a:t>The Class </a:t>
            </a:r>
            <a:r>
              <a:rPr>
                <a:latin typeface="Courier New"/>
                <a:ea typeface="Courier New"/>
                <a:cs typeface="Courier New"/>
                <a:sym typeface="Courier New"/>
              </a:rPr>
              <a:t>FrequencyCounter</a:t>
            </a:r>
            <a:r>
              <a:t> (Part 3)</a:t>
            </a:r>
          </a:p>
        </p:txBody>
      </p:sp>
      <p:sp>
        <p:nvSpPr>
          <p:cNvPr id="150" name="Content Placeholder 2"/>
          <p:cNvSpPr txBox="1">
            <a:spLocks noGrp="1"/>
          </p:cNvSpPr>
          <p:nvPr>
            <p:ph type="body" sz="quarter" idx="1"/>
          </p:nvPr>
        </p:nvSpPr>
        <p:spPr>
          <a:xfrm>
            <a:off x="443971" y="5848708"/>
            <a:ext cx="8229601" cy="581002"/>
          </a:xfrm>
          <a:prstGeom prst="rect">
            <a:avLst/>
          </a:prstGeom>
        </p:spPr>
        <p:txBody>
          <a:bodyPr/>
          <a:lstStyle/>
          <a:p>
            <a:pPr defTabSz="548640">
              <a:defRPr sz="2160"/>
            </a:pPr>
            <a:r>
              <a:t>LISTING 20-5 The method </a:t>
            </a:r>
            <a:r>
              <a:rPr>
                <a:latin typeface="Courier New"/>
                <a:ea typeface="Courier New"/>
                <a:cs typeface="Courier New"/>
                <a:sym typeface="Courier New"/>
              </a:rPr>
              <a:t>display</a:t>
            </a:r>
            <a:r>
              <a:t> of class </a:t>
            </a:r>
            <a:r>
              <a:rPr>
                <a:latin typeface="Courier New"/>
                <a:ea typeface="Courier New"/>
                <a:cs typeface="Courier New"/>
                <a:sym typeface="Courier New"/>
              </a:rPr>
              <a:t>FrequencyCounter</a:t>
            </a:r>
          </a:p>
        </p:txBody>
      </p:sp>
      <p:sp>
        <p:nvSpPr>
          <p:cNvPr id="151" name="/** Displays words and their frequencies of occurrence. */…"/>
          <p:cNvSpPr txBox="1"/>
          <p:nvPr/>
        </p:nvSpPr>
        <p:spPr>
          <a:xfrm>
            <a:off x="77875" y="1341214"/>
            <a:ext cx="8988250" cy="30632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rPr>
                <a:solidFill>
                  <a:srgbClr val="000000"/>
                </a:solidFill>
              </a:rPr>
              <a:t>  </a:t>
            </a:r>
            <a:r>
              <a:t>/** Displays words and their frequencies of occurrence. */</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public</a:t>
            </a:r>
            <a:r>
              <a:t> </a:t>
            </a:r>
            <a:r>
              <a:rPr>
                <a:solidFill>
                  <a:srgbClr val="BA2DA2"/>
                </a:solidFill>
              </a:rPr>
              <a:t>void</a:t>
            </a:r>
            <a:r>
              <a:t> display()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Iterator&lt;String&gt;  keyIterator   = wordTable.getKeyIterator();</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Iterator&lt;Integer&gt; valueIterator = wordTable.getValueIterator();</a:t>
            </a:r>
            <a:endParaRPr>
              <a:latin typeface="+mj-lt"/>
              <a:ea typeface="+mj-ea"/>
              <a:cs typeface="+mj-cs"/>
              <a:sym typeface="Helvetica"/>
            </a:endParaRPr>
          </a:p>
          <a:p>
            <a:pPr defTabSz="344804">
              <a:tabLst>
                <a:tab pos="342900" algn="l"/>
              </a:tabLst>
              <a:defRPr sz="1500">
                <a:latin typeface="+mj-lt"/>
                <a:ea typeface="+mj-ea"/>
                <a:cs typeface="+mj-cs"/>
                <a:sym typeface="Helvetica"/>
              </a:defRPr>
            </a:pP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while</a:t>
            </a:r>
            <a:r>
              <a:t> (keyIterator.hasNext())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System.out.println(keyIterator.next() + </a:t>
            </a:r>
            <a:r>
              <a:rPr>
                <a:solidFill>
                  <a:srgbClr val="D12F1B"/>
                </a:solidFill>
              </a:rPr>
              <a:t>" "</a:t>
            </a:r>
            <a:r>
              <a:t> + valueIterator.next());</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while    </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display</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FrequencyCounter</a:t>
            </a:r>
            <a:endParaRPr>
              <a:solidFill>
                <a:srgbClr val="000000"/>
              </a:solidFill>
              <a:latin typeface="+mj-lt"/>
              <a:ea typeface="+mj-ea"/>
              <a:cs typeface="+mj-cs"/>
              <a:sym typeface="Helvetica"/>
            </a:endParaRP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itle 1"/>
          <p:cNvSpPr txBox="1">
            <a:spLocks noGrp="1"/>
          </p:cNvSpPr>
          <p:nvPr>
            <p:ph type="title"/>
          </p:nvPr>
        </p:nvSpPr>
        <p:spPr>
          <a:prstGeom prst="rect">
            <a:avLst/>
          </a:prstGeom>
        </p:spPr>
        <p:txBody>
          <a:bodyPr>
            <a:normAutofit fontScale="90000"/>
          </a:bodyPr>
          <a:lstStyle/>
          <a:p>
            <a:r>
              <a:t>A Concordance of Words (Part 1)</a:t>
            </a:r>
          </a:p>
        </p:txBody>
      </p:sp>
      <p:sp>
        <p:nvSpPr>
          <p:cNvPr id="154" name="Content Placeholder 2"/>
          <p:cNvSpPr txBox="1">
            <a:spLocks noGrp="1"/>
          </p:cNvSpPr>
          <p:nvPr>
            <p:ph type="body" sz="quarter" idx="1"/>
          </p:nvPr>
        </p:nvSpPr>
        <p:spPr>
          <a:xfrm>
            <a:off x="103683" y="913012"/>
            <a:ext cx="8822334" cy="621703"/>
          </a:xfrm>
          <a:prstGeom prst="rect">
            <a:avLst/>
          </a:prstGeom>
        </p:spPr>
        <p:txBody>
          <a:bodyPr/>
          <a:lstStyle>
            <a:lvl1pPr marL="295656" indent="-197104" defTabSz="886968">
              <a:spcBef>
                <a:spcPts val="1400"/>
              </a:spcBef>
              <a:defRPr sz="2328"/>
            </a:lvl1pPr>
          </a:lstStyle>
          <a:p>
            <a:r>
              <a:t>A concordance provides location (page or line number) of word.</a:t>
            </a:r>
          </a:p>
        </p:txBody>
      </p:sp>
      <p:sp>
        <p:nvSpPr>
          <p:cNvPr id="155" name="LISTING 20-6 The class Concordance"/>
          <p:cNvSpPr txBox="1"/>
          <p:nvPr/>
        </p:nvSpPr>
        <p:spPr>
          <a:xfrm>
            <a:off x="258233" y="5971295"/>
            <a:ext cx="8256057" cy="486146"/>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defRPr sz="2600" b="1">
                <a:solidFill>
                  <a:srgbClr val="007FA3"/>
                </a:solidFill>
                <a:latin typeface="Times New Roman"/>
                <a:ea typeface="Times New Roman"/>
                <a:cs typeface="Times New Roman"/>
                <a:sym typeface="Times New Roman"/>
              </a:defRPr>
            </a:pPr>
            <a:r>
              <a:t>LISTING 20-6 The class </a:t>
            </a:r>
            <a:r>
              <a:rPr>
                <a:latin typeface="Courier New"/>
                <a:ea typeface="Courier New"/>
                <a:cs typeface="Courier New"/>
                <a:sym typeface="Courier New"/>
              </a:rPr>
              <a:t>Concordance</a:t>
            </a:r>
          </a:p>
        </p:txBody>
      </p:sp>
      <p:sp>
        <p:nvSpPr>
          <p:cNvPr id="156" name="/** A class that represents a concordance. */…"/>
          <p:cNvSpPr txBox="1"/>
          <p:nvPr/>
        </p:nvSpPr>
        <p:spPr>
          <a:xfrm>
            <a:off x="443971" y="1751329"/>
            <a:ext cx="7856916" cy="274693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600">
                <a:solidFill>
                  <a:srgbClr val="008400"/>
                </a:solidFill>
                <a:latin typeface="Menlo"/>
                <a:ea typeface="Menlo"/>
                <a:cs typeface="Menlo"/>
                <a:sym typeface="Menlo"/>
              </a:defRPr>
            </a:pPr>
            <a:r>
              <a:t>/**</a:t>
            </a:r>
            <a:r>
              <a:rPr>
                <a:solidFill>
                  <a:srgbClr val="000000"/>
                </a:solidFill>
                <a:latin typeface="+mj-lt"/>
                <a:ea typeface="+mj-ea"/>
                <a:cs typeface="+mj-cs"/>
                <a:sym typeface="Helvetica"/>
              </a:rPr>
              <a:t> </a:t>
            </a:r>
            <a:r>
              <a:t>A class that represents a concordance.</a:t>
            </a:r>
            <a:r>
              <a:rPr>
                <a:solidFill>
                  <a:srgbClr val="000000"/>
                </a:solidFill>
                <a:latin typeface="+mj-lt"/>
                <a:ea typeface="+mj-ea"/>
                <a:cs typeface="+mj-cs"/>
                <a:sym typeface="Helvetica"/>
              </a:rPr>
              <a:t> </a:t>
            </a:r>
            <a:r>
              <a:t>*/</a:t>
            </a:r>
            <a:endParaRPr>
              <a:solidFill>
                <a:srgbClr val="000000"/>
              </a:solidFill>
              <a:latin typeface="+mj-lt"/>
              <a:ea typeface="+mj-ea"/>
              <a:cs typeface="+mj-cs"/>
              <a:sym typeface="Helvetica"/>
            </a:endParaRPr>
          </a:p>
          <a:p>
            <a:pPr defTabSz="344804">
              <a:tabLst>
                <a:tab pos="342900" algn="l"/>
              </a:tabLst>
              <a:defRPr sz="1600">
                <a:latin typeface="Menlo"/>
                <a:ea typeface="Menlo"/>
                <a:cs typeface="Menlo"/>
                <a:sym typeface="Menlo"/>
              </a:defRPr>
            </a:pPr>
            <a:r>
              <a:rPr>
                <a:solidFill>
                  <a:srgbClr val="BA2DA2"/>
                </a:solidFill>
              </a:rPr>
              <a:t>public</a:t>
            </a:r>
            <a:r>
              <a:t> </a:t>
            </a:r>
            <a:r>
              <a:rPr>
                <a:solidFill>
                  <a:srgbClr val="BA2DA2"/>
                </a:solidFill>
              </a:rPr>
              <a:t>class</a:t>
            </a:r>
            <a:r>
              <a:t> Concordance</a:t>
            </a:r>
            <a:endParaRPr>
              <a:latin typeface="+mj-lt"/>
              <a:ea typeface="+mj-ea"/>
              <a:cs typeface="+mj-cs"/>
              <a:sym typeface="Helvetica"/>
            </a:endParaRPr>
          </a:p>
          <a:p>
            <a:pPr defTabSz="344804">
              <a:tabLst>
                <a:tab pos="342900" algn="l"/>
              </a:tabLst>
              <a:defRPr sz="1600">
                <a:latin typeface="Menlo"/>
                <a:ea typeface="Menlo"/>
                <a:cs typeface="Menlo"/>
                <a:sym typeface="Menlo"/>
              </a:defRPr>
            </a:pPr>
            <a:r>
              <a:t>{</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private</a:t>
            </a:r>
            <a:r>
              <a:t> DictionaryInterface&lt;String, </a:t>
            </a:r>
          </a:p>
          <a:p>
            <a:pPr defTabSz="344804">
              <a:tabLst>
                <a:tab pos="342900" algn="l"/>
              </a:tabLst>
              <a:defRPr sz="1600">
                <a:latin typeface="Menlo"/>
                <a:ea typeface="Menlo"/>
                <a:cs typeface="Menlo"/>
                <a:sym typeface="Menlo"/>
              </a:defRPr>
            </a:pPr>
            <a:r>
              <a:t>						ListWithIteratorInterface&lt;Integer&gt;&gt; wordTable;</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r>
              <a:rPr>
                <a:solidFill>
                  <a:srgbClr val="BA2DA2"/>
                </a:solidFill>
              </a:rPr>
              <a:t>public</a:t>
            </a:r>
            <a:r>
              <a:t> Concordance()</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a:t>
            </a:r>
            <a:endParaRPr>
              <a:latin typeface="+mj-lt"/>
              <a:ea typeface="+mj-ea"/>
              <a:cs typeface="+mj-cs"/>
              <a:sym typeface="Helvetica"/>
            </a:endParaRPr>
          </a:p>
          <a:p>
            <a:pPr defTabSz="344804">
              <a:tabLst>
                <a:tab pos="342900" algn="l"/>
              </a:tabLst>
              <a:defRPr sz="1600">
                <a:latin typeface="Menlo"/>
                <a:ea typeface="Menlo"/>
                <a:cs typeface="Menlo"/>
                <a:sym typeface="Menlo"/>
              </a:defRPr>
            </a:pPr>
            <a:r>
              <a:t>      wordTable = </a:t>
            </a:r>
            <a:r>
              <a:rPr>
                <a:solidFill>
                  <a:srgbClr val="BA2DA2"/>
                </a:solidFill>
              </a:rPr>
              <a:t>new</a:t>
            </a:r>
            <a:r>
              <a:t> SortedDictionary&lt;&gt;();</a:t>
            </a:r>
            <a:endParaRPr>
              <a:latin typeface="+mj-lt"/>
              <a:ea typeface="+mj-ea"/>
              <a:cs typeface="+mj-cs"/>
              <a:sym typeface="Helvetica"/>
            </a:endParaRPr>
          </a:p>
          <a:p>
            <a:pPr defTabSz="344804">
              <a:tabLst>
                <a:tab pos="342900" algn="l"/>
              </a:tabLst>
              <a:defRPr sz="1600">
                <a:solidFill>
                  <a:srgbClr val="008400"/>
                </a:solidFill>
                <a:latin typeface="Menlo"/>
                <a:ea typeface="Menlo"/>
                <a:cs typeface="Menlo"/>
                <a:sym typeface="Menlo"/>
              </a:defRPr>
            </a:pPr>
            <a:r>
              <a:rPr>
                <a:solidFill>
                  <a:srgbClr val="000000"/>
                </a:solidFill>
              </a:rPr>
              <a:t>   } </a:t>
            </a:r>
            <a:r>
              <a:t>// end default constructor</a:t>
            </a:r>
            <a:endParaRPr>
              <a:solidFill>
                <a:srgbClr val="000000"/>
              </a:solidFill>
              <a:latin typeface="+mj-lt"/>
              <a:ea typeface="+mj-ea"/>
              <a:cs typeface="+mj-cs"/>
              <a:sym typeface="Helvetica"/>
            </a:endParaRP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itle 1"/>
          <p:cNvSpPr txBox="1">
            <a:spLocks noGrp="1"/>
          </p:cNvSpPr>
          <p:nvPr>
            <p:ph type="title"/>
          </p:nvPr>
        </p:nvSpPr>
        <p:spPr>
          <a:prstGeom prst="rect">
            <a:avLst/>
          </a:prstGeom>
        </p:spPr>
        <p:txBody>
          <a:bodyPr>
            <a:normAutofit fontScale="90000"/>
          </a:bodyPr>
          <a:lstStyle/>
          <a:p>
            <a:r>
              <a:t>A Concordance of Words (Part 2)</a:t>
            </a:r>
          </a:p>
        </p:txBody>
      </p:sp>
      <p:sp>
        <p:nvSpPr>
          <p:cNvPr id="159" name="/** Reads a text file of words and creates a concordance.…"/>
          <p:cNvSpPr txBox="1"/>
          <p:nvPr/>
        </p:nvSpPr>
        <p:spPr>
          <a:xfrm>
            <a:off x="0" y="691238"/>
            <a:ext cx="8797687" cy="5667709"/>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solidFill>
                  <a:srgbClr val="008400"/>
                </a:solidFill>
                <a:latin typeface="Menlo"/>
                <a:ea typeface="Menlo"/>
                <a:cs typeface="Menlo"/>
                <a:sym typeface="Menlo"/>
              </a:defRPr>
            </a:pPr>
            <a:r>
              <a:rPr>
                <a:solidFill>
                  <a:srgbClr val="000000"/>
                </a:solidFill>
              </a:rPr>
              <a:t>   </a:t>
            </a:r>
            <a:r>
              <a:t>/** Reads a text file of words and creates a concordance.</a:t>
            </a:r>
            <a:endParaRPr>
              <a:solidFill>
                <a:srgbClr val="000000"/>
              </a:solidFill>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latin typeface="+mj-lt"/>
                <a:ea typeface="+mj-ea"/>
                <a:cs typeface="+mj-cs"/>
                <a:sym typeface="Helvetica"/>
              </a:rPr>
              <a:t> </a:t>
            </a:r>
            <a:r>
              <a:t>  </a:t>
            </a:r>
            <a:r>
              <a:rPr>
                <a:solidFill>
                  <a:srgbClr val="BA2DA2"/>
                </a:solidFill>
              </a:rPr>
              <a:t>public</a:t>
            </a:r>
            <a:r>
              <a:t> </a:t>
            </a:r>
            <a:r>
              <a:rPr>
                <a:solidFill>
                  <a:srgbClr val="BA2DA2"/>
                </a:solidFill>
              </a:rPr>
              <a:t>void</a:t>
            </a:r>
            <a:r>
              <a:t> </a:t>
            </a:r>
            <a:r>
              <a:rPr>
                <a:solidFill>
                  <a:srgbClr val="000000"/>
                </a:solidFill>
              </a:rPr>
              <a:t>readFile(Scanner data) </a:t>
            </a:r>
            <a:r>
              <a:rPr>
                <a:solidFill>
                  <a:srgbClr val="000000"/>
                </a:solidFill>
                <a:latin typeface="+mj-lt"/>
                <a:ea typeface="+mj-ea"/>
                <a:cs typeface="+mj-cs"/>
                <a:sym typeface="Helvetica"/>
              </a:rPr>
              <a:t> </a:t>
            </a:r>
            <a:r>
              <a:rPr>
                <a:solidFill>
                  <a:srgbClr val="000000"/>
                </a:solidFill>
              </a:rPr>
              <a:t>{</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int</a:t>
            </a:r>
            <a:r>
              <a:t> lineNumber = </a:t>
            </a:r>
            <a:r>
              <a:rPr>
                <a:solidFill>
                  <a:srgbClr val="272AD8"/>
                </a:solidFill>
              </a:rPr>
              <a:t>1</a:t>
            </a:r>
            <a:r>
              <a:t>;</a:t>
            </a:r>
            <a:endParaRPr>
              <a:latin typeface="+mj-lt"/>
              <a:ea typeface="+mj-ea"/>
              <a:cs typeface="+mj-cs"/>
              <a:sym typeface="Helvetica"/>
            </a:endParaRPr>
          </a:p>
          <a:p>
            <a:pPr defTabSz="344804">
              <a:tabLst>
                <a:tab pos="342900" algn="l"/>
              </a:tabLst>
              <a:defRPr sz="1300">
                <a:latin typeface="+mj-lt"/>
                <a:ea typeface="+mj-ea"/>
                <a:cs typeface="+mj-cs"/>
                <a:sym typeface="Helvetica"/>
              </a:defRPr>
            </a:pP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while</a:t>
            </a:r>
            <a:r>
              <a:t> (data.hasNext())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String line = data.nextLine();</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line = line.toLowerCase();</a:t>
            </a:r>
            <a:endParaRPr>
              <a:latin typeface="+mj-lt"/>
              <a:ea typeface="+mj-ea"/>
              <a:cs typeface="+mj-cs"/>
              <a:sym typeface="Helvetica"/>
            </a:endParaRPr>
          </a:p>
          <a:p>
            <a:pPr defTabSz="344804">
              <a:tabLst>
                <a:tab pos="342900" algn="l"/>
              </a:tabLst>
              <a:defRPr sz="1300">
                <a:latin typeface="+mj-lt"/>
                <a:ea typeface="+mj-ea"/>
                <a:cs typeface="+mj-cs"/>
                <a:sym typeface="Helvetica"/>
              </a:defRPr>
            </a:pPr>
            <a:endParaRPr>
              <a:latin typeface="+mj-lt"/>
              <a:ea typeface="+mj-ea"/>
              <a:cs typeface="+mj-cs"/>
              <a:sym typeface="Helvetica"/>
            </a:endParaRPr>
          </a:p>
          <a:p>
            <a:pPr defTabSz="344804">
              <a:tabLst>
                <a:tab pos="342900" algn="l"/>
              </a:tabLst>
              <a:defRPr sz="1300">
                <a:latin typeface="Menlo"/>
                <a:ea typeface="Menlo"/>
                <a:cs typeface="Menlo"/>
                <a:sym typeface="Menlo"/>
              </a:defRPr>
            </a:pPr>
            <a:r>
              <a:t>         Scanner lineProcessor = </a:t>
            </a:r>
            <a:r>
              <a:rPr>
                <a:solidFill>
                  <a:srgbClr val="BA2DA2"/>
                </a:solidFill>
              </a:rPr>
              <a:t>new</a:t>
            </a:r>
            <a:r>
              <a:t> Scanner(line);</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lineProcessor.useDelimiter(</a:t>
            </a:r>
            <a:r>
              <a:rPr>
                <a:solidFill>
                  <a:srgbClr val="D12F1B"/>
                </a:solidFill>
              </a:rPr>
              <a:t>"\\W+"</a:t>
            </a:r>
            <a:r>
              <a: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while</a:t>
            </a:r>
            <a:r>
              <a:t> (lineProcessor.hasNext())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String nextWord = lineProcessor.next();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ListWithIteratorInterface&lt;Integer&gt; lineList = wordTable.getValue(nextWord);</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a:t>
            </a:r>
            <a:r>
              <a:rPr>
                <a:solidFill>
                  <a:srgbClr val="BA2DA2"/>
                </a:solidFill>
              </a:rPr>
              <a:t>if</a:t>
            </a:r>
            <a:r>
              <a:t> (lineList == </a:t>
            </a:r>
            <a:r>
              <a:rPr>
                <a:solidFill>
                  <a:srgbClr val="BA2DA2"/>
                </a:solidFill>
              </a:rPr>
              <a:t>null</a:t>
            </a:r>
            <a:r>
              <a:t>)</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Create new list for new word; add word and list to index</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lineList = </a:t>
            </a:r>
            <a:r>
              <a:rPr>
                <a:solidFill>
                  <a:srgbClr val="BA2DA2"/>
                </a:solidFill>
              </a:rPr>
              <a:t>new</a:t>
            </a:r>
            <a:r>
              <a:t> LinkedListWithIterator&lt;&gt;();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wordTable.add(nextWord, lineList);</a:t>
            </a:r>
            <a:endParaRPr>
              <a:latin typeface="+mj-lt"/>
              <a:ea typeface="+mj-ea"/>
              <a:cs typeface="+mj-cs"/>
              <a:sym typeface="Helvetica"/>
            </a:endParaRPr>
          </a:p>
          <a:p>
            <a:pPr defTabSz="344804">
              <a:tabLst>
                <a:tab pos="342900" algn="l"/>
              </a:tabLst>
              <a:defRPr sz="1300">
                <a:latin typeface="Menlo"/>
                <a:ea typeface="Menlo"/>
                <a:cs typeface="Menlo"/>
                <a:sym typeface="Menlo"/>
              </a:defRPr>
            </a:pPr>
            <a:r>
              <a:t>            } </a:t>
            </a:r>
            <a:r>
              <a:rPr>
                <a:solidFill>
                  <a:srgbClr val="008400"/>
                </a:solidFill>
              </a:rPr>
              <a:t>// end if</a:t>
            </a:r>
            <a:endParaRPr>
              <a:latin typeface="+mj-lt"/>
              <a:ea typeface="+mj-ea"/>
              <a:cs typeface="+mj-cs"/>
              <a:sym typeface="Helvetica"/>
            </a:endParaRPr>
          </a:p>
          <a:p>
            <a:pPr defTabSz="344804">
              <a:tabLst>
                <a:tab pos="342900" algn="l"/>
              </a:tabLst>
              <a:defRPr sz="1300">
                <a:latin typeface="+mj-lt"/>
                <a:ea typeface="+mj-ea"/>
                <a:cs typeface="+mj-cs"/>
                <a:sym typeface="Helvetica"/>
              </a:defRPr>
            </a:pP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Add line number to end of list so list is sorted</a:t>
            </a:r>
            <a:endParaRPr>
              <a:solidFill>
                <a:srgbClr val="000000"/>
              </a:solidFill>
              <a:latin typeface="+mj-lt"/>
              <a:ea typeface="+mj-ea"/>
              <a:cs typeface="+mj-cs"/>
              <a:sym typeface="Helvetica"/>
            </a:endParaRPr>
          </a:p>
          <a:p>
            <a:pPr defTabSz="344804">
              <a:tabLst>
                <a:tab pos="342900" algn="l"/>
              </a:tabLst>
              <a:defRPr sz="1300">
                <a:latin typeface="Menlo"/>
                <a:ea typeface="Menlo"/>
                <a:cs typeface="Menlo"/>
                <a:sym typeface="Menlo"/>
              </a:defRPr>
            </a:pPr>
            <a:r>
              <a:t>            lineList.add(lineNumber);</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while</a:t>
            </a:r>
          </a:p>
          <a:p>
            <a:pPr defTabSz="344804">
              <a:tabLst>
                <a:tab pos="342900" algn="l"/>
              </a:tabLst>
              <a:defRPr sz="1300">
                <a:latin typeface="Menlo"/>
                <a:ea typeface="Menlo"/>
                <a:cs typeface="Menlo"/>
                <a:sym typeface="Menlo"/>
              </a:defRPr>
            </a:pPr>
            <a:r>
              <a:t>         lineNumber++;</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while</a:t>
            </a:r>
          </a:p>
          <a:p>
            <a:pPr defTabSz="344804">
              <a:tabLst>
                <a:tab pos="342900" algn="l"/>
              </a:tabLst>
              <a:defRPr sz="1300">
                <a:latin typeface="Menlo"/>
                <a:ea typeface="Menlo"/>
                <a:cs typeface="Menlo"/>
                <a:sym typeface="Menlo"/>
              </a:defRPr>
            </a:pPr>
            <a:r>
              <a:t>      data.close();    </a:t>
            </a:r>
            <a:endParaRPr>
              <a:latin typeface="+mj-lt"/>
              <a:ea typeface="+mj-ea"/>
              <a:cs typeface="+mj-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readFile</a:t>
            </a:r>
          </a:p>
        </p:txBody>
      </p:sp>
      <p:sp>
        <p:nvSpPr>
          <p:cNvPr id="160" name="The method readFile of class Concordance"/>
          <p:cNvSpPr txBox="1"/>
          <p:nvPr/>
        </p:nvSpPr>
        <p:spPr>
          <a:xfrm>
            <a:off x="5179317" y="1132595"/>
            <a:ext cx="3652473" cy="894878"/>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defRPr sz="2600" b="1">
                <a:solidFill>
                  <a:srgbClr val="007FA3"/>
                </a:solidFill>
                <a:latin typeface="Times New Roman"/>
                <a:ea typeface="Times New Roman"/>
                <a:cs typeface="Times New Roman"/>
                <a:sym typeface="Times New Roman"/>
              </a:defRPr>
            </a:pPr>
            <a:r>
              <a:t>The method </a:t>
            </a:r>
            <a:r>
              <a:rPr>
                <a:latin typeface="Courier New"/>
                <a:ea typeface="Courier New"/>
                <a:cs typeface="Courier New"/>
                <a:sym typeface="Courier New"/>
              </a:rPr>
              <a:t>readFile</a:t>
            </a:r>
            <a:r>
              <a:t> of class </a:t>
            </a:r>
            <a:r>
              <a:rPr>
                <a:latin typeface="Courier New"/>
                <a:ea typeface="Courier New"/>
                <a:cs typeface="Courier New"/>
                <a:sym typeface="Courier New"/>
              </a:rPr>
              <a:t>Concordance</a:t>
            </a:r>
          </a:p>
        </p:txBody>
      </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Title 1"/>
          <p:cNvSpPr txBox="1">
            <a:spLocks noGrp="1"/>
          </p:cNvSpPr>
          <p:nvPr>
            <p:ph type="title"/>
          </p:nvPr>
        </p:nvSpPr>
        <p:spPr>
          <a:prstGeom prst="rect">
            <a:avLst/>
          </a:prstGeom>
        </p:spPr>
        <p:txBody>
          <a:bodyPr>
            <a:normAutofit fontScale="90000"/>
          </a:bodyPr>
          <a:lstStyle/>
          <a:p>
            <a:r>
              <a:t>A Concordance of Words (Part 3)</a:t>
            </a:r>
          </a:p>
        </p:txBody>
      </p:sp>
      <p:sp>
        <p:nvSpPr>
          <p:cNvPr id="163" name="/** Displays words and the lines in which they occur. */…"/>
          <p:cNvSpPr txBox="1"/>
          <p:nvPr/>
        </p:nvSpPr>
        <p:spPr>
          <a:xfrm>
            <a:off x="249435" y="652779"/>
            <a:ext cx="8513565" cy="56159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344804">
              <a:tabLst>
                <a:tab pos="342900" algn="l"/>
              </a:tabLst>
              <a:defRPr>
                <a:solidFill>
                  <a:srgbClr val="008400"/>
                </a:solidFill>
                <a:latin typeface="Menlo"/>
                <a:ea typeface="Menlo"/>
                <a:cs typeface="Menlo"/>
                <a:sym typeface="Menlo"/>
              </a:defRPr>
            </a:pPr>
            <a:r>
              <a:rPr>
                <a:solidFill>
                  <a:srgbClr val="000000"/>
                </a:solidFill>
              </a:rPr>
              <a:t>  </a:t>
            </a:r>
            <a:r>
              <a:t>/** Displays words and the lines in which they occur. */</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public</a:t>
            </a:r>
            <a:r>
              <a:t> </a:t>
            </a:r>
            <a:r>
              <a:rPr>
                <a:solidFill>
                  <a:srgbClr val="BA2DA2"/>
                </a:solidFill>
              </a:rPr>
              <a:t>void</a:t>
            </a:r>
            <a:r>
              <a:t> display()</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Iterator&lt;String&gt; keyIterator = wordTable.getKeyIterator();</a:t>
            </a:r>
            <a:endParaRPr>
              <a:latin typeface="+mj-lt"/>
              <a:ea typeface="+mj-ea"/>
              <a:cs typeface="+mj-cs"/>
              <a:sym typeface="Helvetica"/>
            </a:endParaRPr>
          </a:p>
          <a:p>
            <a:pPr defTabSz="344804">
              <a:tabLst>
                <a:tab pos="342900" algn="l"/>
              </a:tabLst>
              <a:defRPr>
                <a:latin typeface="Menlo"/>
                <a:ea typeface="Menlo"/>
                <a:cs typeface="Menlo"/>
                <a:sym typeface="Menlo"/>
              </a:defRPr>
            </a:pPr>
            <a:r>
              <a:t>      Iterator&lt;ListWithIteratorInterface&lt;Integer&gt;&gt; valueIterator = </a:t>
            </a:r>
          </a:p>
          <a:p>
            <a:pPr defTabSz="344804">
              <a:tabLst>
                <a:tab pos="342900" algn="l"/>
              </a:tabLst>
              <a:defRPr>
                <a:latin typeface="Menlo"/>
                <a:ea typeface="Menlo"/>
                <a:cs typeface="Menlo"/>
                <a:sym typeface="Menlo"/>
              </a:defRPr>
            </a:pPr>
            <a:r>
              <a:t>														wordTable.getValueIterator();</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while</a:t>
            </a:r>
            <a:r>
              <a:t> (keyIterator.hasNext())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Display the word</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System.out.print(keyIterator.next() + </a:t>
            </a:r>
            <a:r>
              <a:rPr>
                <a:solidFill>
                  <a:srgbClr val="D12F1B"/>
                </a:solidFill>
              </a:rPr>
              <a:t>" "</a:t>
            </a:r>
            <a:r>
              <a:t>);</a:t>
            </a:r>
            <a:endParaRPr>
              <a:latin typeface="+mj-lt"/>
              <a:ea typeface="+mj-ea"/>
              <a:cs typeface="+mj-cs"/>
              <a:sym typeface="Helvetica"/>
            </a:endParaRPr>
          </a:p>
          <a:p>
            <a:pPr defTabSz="344804">
              <a:tabLst>
                <a:tab pos="342900" algn="l"/>
              </a:tabLst>
              <a:defRPr>
                <a:latin typeface="+mj-lt"/>
                <a:ea typeface="+mj-ea"/>
                <a:cs typeface="+mj-cs"/>
                <a:sym typeface="Helvetica"/>
              </a:defRPr>
            </a:pP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Get line numbers and iterator</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ListWithIteratorInterface&lt;Integer&gt; lineList = valueIterator.next();</a:t>
            </a:r>
            <a:endParaRPr>
              <a:latin typeface="+mj-lt"/>
              <a:ea typeface="+mj-ea"/>
              <a:cs typeface="+mj-cs"/>
              <a:sym typeface="Helvetica"/>
            </a:endParaRPr>
          </a:p>
          <a:p>
            <a:pPr defTabSz="344804">
              <a:tabLst>
                <a:tab pos="342900" algn="l"/>
              </a:tabLst>
              <a:defRPr>
                <a:latin typeface="Menlo"/>
                <a:ea typeface="Menlo"/>
                <a:cs typeface="Menlo"/>
                <a:sym typeface="Menlo"/>
              </a:defRPr>
            </a:pPr>
            <a:r>
              <a:t>         Iterator&lt;Integer&gt; listIterator = lineList.getIterator();</a:t>
            </a:r>
            <a:endParaRPr>
              <a:latin typeface="+mj-lt"/>
              <a:ea typeface="+mj-ea"/>
              <a:cs typeface="+mj-cs"/>
              <a:sym typeface="Helvetica"/>
            </a:endParaRPr>
          </a:p>
          <a:p>
            <a:pPr defTabSz="344804">
              <a:tabLst>
                <a:tab pos="342900" algn="l"/>
              </a:tabLst>
              <a:defRPr>
                <a:latin typeface="+mj-lt"/>
                <a:ea typeface="+mj-ea"/>
                <a:cs typeface="+mj-cs"/>
                <a:sym typeface="Helvetica"/>
              </a:defRPr>
            </a:pP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Display line numbers</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a:t>
            </a:r>
            <a:r>
              <a:rPr>
                <a:solidFill>
                  <a:srgbClr val="BA2DA2"/>
                </a:solidFill>
              </a:rPr>
              <a:t>while</a:t>
            </a:r>
            <a:r>
              <a:t> (listIterator.hasNext())</a:t>
            </a:r>
            <a:endParaRPr>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System.out.print(listIterator.next() + </a:t>
            </a:r>
            <a:r>
              <a:rPr>
                <a:solidFill>
                  <a:srgbClr val="D12F1B"/>
                </a:solidFill>
              </a:rPr>
              <a:t>" "</a:t>
            </a:r>
            <a:r>
              <a:t>);</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j-lt"/>
              <a:ea typeface="+mj-ea"/>
              <a:cs typeface="+mj-cs"/>
              <a:sym typeface="Helvetica"/>
            </a:endParaRPr>
          </a:p>
          <a:p>
            <a:pPr defTabSz="344804">
              <a:tabLst>
                <a:tab pos="342900" algn="l"/>
              </a:tabLst>
              <a:defRPr>
                <a:latin typeface="Menlo"/>
                <a:ea typeface="Menlo"/>
                <a:cs typeface="Menlo"/>
                <a:sym typeface="Menlo"/>
              </a:defRPr>
            </a:pPr>
            <a:r>
              <a:t>         </a:t>
            </a:r>
            <a:endParaRPr>
              <a:latin typeface="+mj-lt"/>
              <a:ea typeface="+mj-ea"/>
              <a:cs typeface="+mj-cs"/>
              <a:sym typeface="Helvetica"/>
            </a:endParaRPr>
          </a:p>
          <a:p>
            <a:pPr defTabSz="344804">
              <a:tabLst>
                <a:tab pos="342900" algn="l"/>
              </a:tabLst>
              <a:defRPr>
                <a:latin typeface="Menlo"/>
                <a:ea typeface="Menlo"/>
                <a:cs typeface="Menlo"/>
                <a:sym typeface="Menlo"/>
              </a:defRPr>
            </a:pPr>
            <a:r>
              <a:t>         System.out.println();</a:t>
            </a:r>
            <a:endParaRPr>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while    </a:t>
            </a:r>
            <a:endParaRPr>
              <a:solidFill>
                <a:srgbClr val="000000"/>
              </a:solidFill>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display</a:t>
            </a:r>
            <a:endParaRPr>
              <a:solidFill>
                <a:srgbClr val="000000"/>
              </a:solidFill>
              <a:latin typeface="+mj-lt"/>
              <a:ea typeface="+mj-ea"/>
              <a:cs typeface="+mj-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end Concordance</a:t>
            </a:r>
            <a:endParaRPr>
              <a:solidFill>
                <a:srgbClr val="000000"/>
              </a:solidFill>
              <a:latin typeface="+mj-lt"/>
              <a:ea typeface="+mj-ea"/>
              <a:cs typeface="+mj-cs"/>
              <a:sym typeface="Helvetica"/>
            </a:endParaRPr>
          </a:p>
        </p:txBody>
      </p:sp>
      <p:sp>
        <p:nvSpPr>
          <p:cNvPr id="164" name="The method display of class Concordance"/>
          <p:cNvSpPr txBox="1"/>
          <p:nvPr/>
        </p:nvSpPr>
        <p:spPr>
          <a:xfrm>
            <a:off x="5072427" y="5336295"/>
            <a:ext cx="3390734" cy="894878"/>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defRPr sz="2600" b="1">
                <a:solidFill>
                  <a:srgbClr val="007FA3"/>
                </a:solidFill>
                <a:latin typeface="Times New Roman"/>
                <a:ea typeface="Times New Roman"/>
                <a:cs typeface="Times New Roman"/>
                <a:sym typeface="Times New Roman"/>
              </a:defRPr>
            </a:pPr>
            <a:r>
              <a:t>The method </a:t>
            </a:r>
            <a:r>
              <a:rPr>
                <a:latin typeface="Courier New"/>
                <a:ea typeface="Courier New"/>
                <a:cs typeface="Courier New"/>
                <a:sym typeface="Courier New"/>
              </a:rPr>
              <a:t>display</a:t>
            </a:r>
            <a:r>
              <a:t> of class </a:t>
            </a:r>
            <a:r>
              <a:rPr>
                <a:latin typeface="Courier New"/>
                <a:ea typeface="Courier New"/>
                <a:cs typeface="Courier New"/>
                <a:sym typeface="Courier New"/>
              </a:rPr>
              <a:t>Concordance</a:t>
            </a: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Title 1"/>
          <p:cNvSpPr txBox="1">
            <a:spLocks noGrp="1"/>
          </p:cNvSpPr>
          <p:nvPr>
            <p:ph type="title"/>
          </p:nvPr>
        </p:nvSpPr>
        <p:spPr>
          <a:prstGeom prst="rect">
            <a:avLst/>
          </a:prstGeom>
        </p:spPr>
        <p:txBody>
          <a:bodyPr/>
          <a:lstStyle/>
          <a:p>
            <a:pPr defTabSz="813816">
              <a:defRPr sz="3916"/>
            </a:pPr>
            <a:r>
              <a:t>Java Class Library: The Interface </a:t>
            </a:r>
            <a:r>
              <a:rPr>
                <a:latin typeface="Courier New"/>
                <a:ea typeface="Courier New"/>
                <a:cs typeface="Courier New"/>
                <a:sym typeface="Courier New"/>
              </a:rPr>
              <a:t>Map</a:t>
            </a:r>
          </a:p>
        </p:txBody>
      </p:sp>
      <p:sp>
        <p:nvSpPr>
          <p:cNvPr id="167" name="Content Placeholder 2"/>
          <p:cNvSpPr txBox="1">
            <a:spLocks noGrp="1"/>
          </p:cNvSpPr>
          <p:nvPr>
            <p:ph type="body" sz="quarter" idx="1"/>
          </p:nvPr>
        </p:nvSpPr>
        <p:spPr>
          <a:xfrm>
            <a:off x="457200" y="5161239"/>
            <a:ext cx="8419356" cy="1250777"/>
          </a:xfrm>
          <a:prstGeom prst="rect">
            <a:avLst/>
          </a:prstGeom>
        </p:spPr>
        <p:txBody>
          <a:bodyPr/>
          <a:lstStyle/>
          <a:p>
            <a:pPr defTabSz="612648">
              <a:defRPr sz="2412"/>
            </a:pPr>
            <a:r>
              <a:t>Method headers for a selection of methods in </a:t>
            </a:r>
            <a:r>
              <a:rPr>
                <a:latin typeface="Courier New"/>
                <a:ea typeface="Courier New"/>
                <a:cs typeface="Courier New"/>
                <a:sym typeface="Courier New"/>
              </a:rPr>
              <a:t>Map</a:t>
            </a:r>
          </a:p>
          <a:p>
            <a:pPr defTabSz="612648">
              <a:defRPr sz="2412"/>
            </a:pPr>
            <a:r>
              <a:t>Highlighted methods differ from our method implementations.</a:t>
            </a:r>
          </a:p>
        </p:txBody>
      </p:sp>
      <p:sp>
        <p:nvSpPr>
          <p:cNvPr id="168" name="public V put(K key, V value);…"/>
          <p:cNvSpPr txBox="1"/>
          <p:nvPr/>
        </p:nvSpPr>
        <p:spPr>
          <a:xfrm>
            <a:off x="775971" y="1219224"/>
            <a:ext cx="5563417" cy="33172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marR="2105025" algn="just" defTabSz="457200">
              <a:spcBef>
                <a:spcPts val="600"/>
              </a:spcBef>
              <a:defRPr sz="1700">
                <a:solidFill>
                  <a:srgbClr val="2F2A2B"/>
                </a:solidFill>
                <a:latin typeface="Menlo"/>
                <a:ea typeface="Menlo"/>
                <a:cs typeface="Menlo"/>
                <a:sym typeface="Menlo"/>
              </a:defRPr>
            </a:pPr>
            <a:r>
              <a:rPr b="1"/>
              <a:t>public </a:t>
            </a:r>
            <a:r>
              <a:t>V </a:t>
            </a:r>
            <a:r>
              <a:rPr>
                <a:solidFill>
                  <a:srgbClr val="941100"/>
                </a:solidFill>
              </a:rPr>
              <a:t>put</a:t>
            </a:r>
            <a:r>
              <a:t>(K key, V value); </a:t>
            </a:r>
          </a:p>
          <a:p>
            <a:pPr marR="2105025" algn="just" defTabSz="457200">
              <a:spcBef>
                <a:spcPts val="600"/>
              </a:spcBef>
              <a:defRPr sz="1700">
                <a:solidFill>
                  <a:srgbClr val="2F2A2B"/>
                </a:solidFill>
                <a:latin typeface="Menlo"/>
                <a:ea typeface="Menlo"/>
                <a:cs typeface="Menlo"/>
                <a:sym typeface="Menlo"/>
              </a:defRPr>
            </a:pPr>
            <a:r>
              <a:rPr b="1"/>
              <a:t>public </a:t>
            </a:r>
            <a:r>
              <a:t>V remove (</a:t>
            </a:r>
            <a:r>
              <a:rPr>
                <a:solidFill>
                  <a:srgbClr val="941100"/>
                </a:solidFill>
              </a:rPr>
              <a:t>Object</a:t>
            </a:r>
            <a:r>
              <a:t> key); </a:t>
            </a:r>
          </a:p>
          <a:p>
            <a:pPr marR="2105025" algn="just" defTabSz="457200">
              <a:spcBef>
                <a:spcPts val="600"/>
              </a:spcBef>
              <a:defRPr sz="1700">
                <a:solidFill>
                  <a:srgbClr val="2F2A2B"/>
                </a:solidFill>
                <a:latin typeface="Menlo"/>
                <a:ea typeface="Menlo"/>
                <a:cs typeface="Menlo"/>
                <a:sym typeface="Menlo"/>
              </a:defRPr>
            </a:pPr>
            <a:r>
              <a:rPr b="1"/>
              <a:t>public </a:t>
            </a:r>
            <a:r>
              <a:t>V </a:t>
            </a:r>
            <a:r>
              <a:rPr>
                <a:solidFill>
                  <a:srgbClr val="941100"/>
                </a:solidFill>
              </a:rPr>
              <a:t>get(Object</a:t>
            </a:r>
            <a:r>
              <a:t> key);</a:t>
            </a:r>
            <a:endParaRPr>
              <a:solidFill>
                <a:srgbClr val="000000"/>
              </a:solidFill>
            </a:endParaRPr>
          </a:p>
          <a:p>
            <a:pPr algn="just" defTabSz="457200">
              <a:spcBef>
                <a:spcPts val="600"/>
              </a:spcBef>
              <a:defRPr sz="1700">
                <a:solidFill>
                  <a:srgbClr val="2F2A2B"/>
                </a:solidFill>
                <a:latin typeface="Menlo"/>
                <a:ea typeface="Menlo"/>
                <a:cs typeface="Menlo"/>
                <a:sym typeface="Menlo"/>
              </a:defRPr>
            </a:pPr>
            <a:r>
              <a:rPr b="1"/>
              <a:t>public boolean </a:t>
            </a:r>
            <a:r>
              <a:rPr>
                <a:solidFill>
                  <a:srgbClr val="941100"/>
                </a:solidFill>
              </a:rPr>
              <a:t>containsKey(Object</a:t>
            </a:r>
            <a:r>
              <a:t> key);</a:t>
            </a:r>
            <a:endParaRPr>
              <a:solidFill>
                <a:srgbClr val="000000"/>
              </a:solidFill>
            </a:endParaRPr>
          </a:p>
          <a:p>
            <a:pPr algn="just" defTabSz="457200">
              <a:spcBef>
                <a:spcPts val="600"/>
              </a:spcBef>
              <a:defRPr sz="1700">
                <a:solidFill>
                  <a:srgbClr val="2F2A2B"/>
                </a:solidFill>
                <a:latin typeface="Menlo"/>
                <a:ea typeface="Menlo"/>
                <a:cs typeface="Menlo"/>
                <a:sym typeface="Menlo"/>
              </a:defRPr>
            </a:pPr>
            <a:r>
              <a:rPr b="1">
                <a:solidFill>
                  <a:srgbClr val="941100"/>
                </a:solidFill>
              </a:rPr>
              <a:t>public boolean</a:t>
            </a:r>
            <a:r>
              <a:rPr b="1"/>
              <a:t> </a:t>
            </a:r>
            <a:r>
              <a:rPr>
                <a:solidFill>
                  <a:srgbClr val="941100"/>
                </a:solidFill>
              </a:rPr>
              <a:t>containsKey(Object</a:t>
            </a:r>
            <a:r>
              <a:t> value);</a:t>
            </a:r>
            <a:endParaRPr>
              <a:solidFill>
                <a:srgbClr val="000000"/>
              </a:solidFill>
            </a:endParaRPr>
          </a:p>
          <a:p>
            <a:pPr defTabSz="457200">
              <a:spcBef>
                <a:spcPts val="600"/>
              </a:spcBef>
              <a:defRPr sz="1700">
                <a:solidFill>
                  <a:srgbClr val="2F2A2B"/>
                </a:solidFill>
                <a:latin typeface="Menlo"/>
                <a:ea typeface="Menlo"/>
                <a:cs typeface="Menlo"/>
                <a:sym typeface="Menlo"/>
              </a:defRPr>
            </a:pPr>
            <a:r>
              <a:rPr b="1">
                <a:solidFill>
                  <a:srgbClr val="941100"/>
                </a:solidFill>
              </a:rPr>
              <a:t>public</a:t>
            </a:r>
            <a:r>
              <a:rPr b="1"/>
              <a:t> </a:t>
            </a:r>
            <a:r>
              <a:rPr>
                <a:solidFill>
                  <a:srgbClr val="941100"/>
                </a:solidFill>
              </a:rPr>
              <a:t>Set&lt;K&gt; keySet()</a:t>
            </a:r>
            <a:r>
              <a:t>;</a:t>
            </a:r>
            <a:endParaRPr>
              <a:solidFill>
                <a:srgbClr val="000000"/>
              </a:solidFill>
            </a:endParaRPr>
          </a:p>
          <a:p>
            <a:pPr marR="1934210" defTabSz="457200">
              <a:spcBef>
                <a:spcPts val="600"/>
              </a:spcBef>
              <a:defRPr sz="1700">
                <a:solidFill>
                  <a:srgbClr val="2F2A2B"/>
                </a:solidFill>
                <a:latin typeface="Menlo"/>
                <a:ea typeface="Menlo"/>
                <a:cs typeface="Menlo"/>
                <a:sym typeface="Menlo"/>
              </a:defRPr>
            </a:pPr>
            <a:r>
              <a:rPr b="1">
                <a:solidFill>
                  <a:srgbClr val="941100"/>
                </a:solidFill>
              </a:rPr>
              <a:t>public </a:t>
            </a:r>
            <a:r>
              <a:rPr>
                <a:solidFill>
                  <a:srgbClr val="941100"/>
                </a:solidFill>
              </a:rPr>
              <a:t>Collection&lt;V&gt; values()</a:t>
            </a:r>
            <a:r>
              <a:t>; </a:t>
            </a:r>
          </a:p>
          <a:p>
            <a:pPr marR="1934210" defTabSz="457200">
              <a:spcBef>
                <a:spcPts val="600"/>
              </a:spcBef>
              <a:defRPr sz="1700">
                <a:solidFill>
                  <a:srgbClr val="2F2A2B"/>
                </a:solidFill>
                <a:latin typeface="Menlo"/>
                <a:ea typeface="Menlo"/>
                <a:cs typeface="Menlo"/>
                <a:sym typeface="Menlo"/>
              </a:defRPr>
            </a:pPr>
            <a:r>
              <a:rPr b="1"/>
              <a:t>public boolean </a:t>
            </a:r>
            <a:r>
              <a:t>isEmpty(); </a:t>
            </a:r>
          </a:p>
          <a:p>
            <a:pPr marR="1934210" defTabSz="457200">
              <a:spcBef>
                <a:spcPts val="600"/>
              </a:spcBef>
              <a:defRPr sz="1700">
                <a:solidFill>
                  <a:srgbClr val="2F2A2B"/>
                </a:solidFill>
                <a:latin typeface="Menlo"/>
                <a:ea typeface="Menlo"/>
                <a:cs typeface="Menlo"/>
                <a:sym typeface="Menlo"/>
              </a:defRPr>
            </a:pPr>
            <a:r>
              <a:rPr b="1"/>
              <a:t>public int </a:t>
            </a:r>
            <a:r>
              <a:rPr>
                <a:solidFill>
                  <a:srgbClr val="941100"/>
                </a:solidFill>
              </a:rPr>
              <a:t>size</a:t>
            </a:r>
            <a:r>
              <a:t>();</a:t>
            </a:r>
            <a:endParaRPr>
              <a:solidFill>
                <a:srgbClr val="000000"/>
              </a:solidFill>
            </a:endParaRPr>
          </a:p>
          <a:p>
            <a:pPr defTabSz="457200">
              <a:spcBef>
                <a:spcPts val="600"/>
              </a:spcBef>
              <a:defRPr sz="1700" b="1">
                <a:solidFill>
                  <a:srgbClr val="2F2A2B"/>
                </a:solidFill>
                <a:latin typeface="Menlo"/>
                <a:ea typeface="Menlo"/>
                <a:cs typeface="Menlo"/>
                <a:sym typeface="Menlo"/>
              </a:defRPr>
            </a:pPr>
            <a:r>
              <a:t>public void </a:t>
            </a:r>
            <a:r>
              <a:rPr b="0"/>
              <a:t>clear();</a:t>
            </a:r>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Title 1"/>
          <p:cNvSpPr txBox="1">
            <a:spLocks noGrp="1"/>
          </p:cNvSpPr>
          <p:nvPr>
            <p:ph type="title"/>
          </p:nvPr>
        </p:nvSpPr>
        <p:spPr>
          <a:xfrm>
            <a:off x="249435" y="-1"/>
            <a:ext cx="8627121" cy="807816"/>
          </a:xfrm>
          <a:prstGeom prst="rect">
            <a:avLst/>
          </a:prstGeom>
        </p:spPr>
        <p:txBody>
          <a:bodyPr>
            <a:normAutofit/>
          </a:bodyPr>
          <a:lstStyle/>
          <a:p>
            <a:pPr defTabSz="813816">
              <a:defRPr sz="3916"/>
            </a:pPr>
            <a:r>
              <a:rPr sz="3600" dirty="0"/>
              <a:t>Java Class Library: The </a:t>
            </a:r>
            <a:r>
              <a:rPr lang="en-US" sz="3600" dirty="0"/>
              <a:t>class Dictionary</a:t>
            </a:r>
            <a:endParaRPr sz="3600" dirty="0">
              <a:latin typeface="Courier New"/>
              <a:ea typeface="Courier New"/>
              <a:cs typeface="Courier New"/>
              <a:sym typeface="Courier New"/>
            </a:endParaRPr>
          </a:p>
        </p:txBody>
      </p:sp>
      <p:sp>
        <p:nvSpPr>
          <p:cNvPr id="167" name="Content Placeholder 2"/>
          <p:cNvSpPr txBox="1">
            <a:spLocks noGrp="1"/>
          </p:cNvSpPr>
          <p:nvPr>
            <p:ph type="body" sz="quarter" idx="1"/>
          </p:nvPr>
        </p:nvSpPr>
        <p:spPr>
          <a:xfrm>
            <a:off x="457200" y="5161239"/>
            <a:ext cx="8419356" cy="1250777"/>
          </a:xfrm>
          <a:prstGeom prst="rect">
            <a:avLst/>
          </a:prstGeom>
        </p:spPr>
        <p:txBody>
          <a:bodyPr/>
          <a:lstStyle/>
          <a:p>
            <a:pPr defTabSz="612648">
              <a:defRPr sz="2412"/>
            </a:pPr>
            <a:r>
              <a:rPr dirty="0"/>
              <a:t>Method headers for methods in </a:t>
            </a:r>
            <a:r>
              <a:rPr lang="en-US" dirty="0">
                <a:latin typeface="Courier New"/>
                <a:cs typeface="Courier New"/>
                <a:sym typeface="Courier New"/>
              </a:rPr>
              <a:t>Dictionary</a:t>
            </a:r>
            <a:endParaRPr dirty="0">
              <a:latin typeface="Courier New"/>
              <a:ea typeface="Courier New"/>
              <a:cs typeface="Courier New"/>
              <a:sym typeface="Courier New"/>
            </a:endParaRPr>
          </a:p>
        </p:txBody>
      </p:sp>
      <p:pic>
        <p:nvPicPr>
          <p:cNvPr id="2" name="Picture 1">
            <a:extLst>
              <a:ext uri="{FF2B5EF4-FFF2-40B4-BE49-F238E27FC236}">
                <a16:creationId xmlns:a16="http://schemas.microsoft.com/office/drawing/2014/main" id="{6359BFBA-F49B-4446-BFE8-4B49C8348D4F}"/>
              </a:ext>
            </a:extLst>
          </p:cNvPr>
          <p:cNvPicPr>
            <a:picLocks noChangeAspect="1"/>
          </p:cNvPicPr>
          <p:nvPr/>
        </p:nvPicPr>
        <p:blipFill>
          <a:blip r:embed="rId2"/>
          <a:stretch>
            <a:fillRect/>
          </a:stretch>
        </p:blipFill>
        <p:spPr>
          <a:xfrm>
            <a:off x="353187" y="1209674"/>
            <a:ext cx="8096250" cy="4772025"/>
          </a:xfrm>
          <a:prstGeom prst="rect">
            <a:avLst/>
          </a:prstGeom>
        </p:spPr>
      </p:pic>
      <p:pic>
        <p:nvPicPr>
          <p:cNvPr id="3" name="Picture 2">
            <a:extLst>
              <a:ext uri="{FF2B5EF4-FFF2-40B4-BE49-F238E27FC236}">
                <a16:creationId xmlns:a16="http://schemas.microsoft.com/office/drawing/2014/main" id="{FF04730E-4F2D-4103-98BD-B90914FA9937}"/>
              </a:ext>
            </a:extLst>
          </p:cNvPr>
          <p:cNvPicPr>
            <a:picLocks noChangeAspect="1"/>
          </p:cNvPicPr>
          <p:nvPr/>
        </p:nvPicPr>
        <p:blipFill>
          <a:blip r:embed="rId3"/>
          <a:stretch>
            <a:fillRect/>
          </a:stretch>
        </p:blipFill>
        <p:spPr>
          <a:xfrm>
            <a:off x="353187" y="647699"/>
            <a:ext cx="2409825" cy="561975"/>
          </a:xfrm>
          <a:prstGeom prst="rect">
            <a:avLst/>
          </a:prstGeom>
        </p:spPr>
      </p:pic>
    </p:spTree>
    <p:extLst>
      <p:ext uri="{BB962C8B-B14F-4D97-AF65-F5344CB8AC3E}">
        <p14:creationId xmlns:p14="http://schemas.microsoft.com/office/powerpoint/2010/main" val="3044325013"/>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1"/>
          <p:cNvSpPr txBox="1">
            <a:spLocks noGrp="1"/>
          </p:cNvSpPr>
          <p:nvPr>
            <p:ph type="title"/>
          </p:nvPr>
        </p:nvSpPr>
        <p:spPr>
          <a:prstGeom prst="rect">
            <a:avLst/>
          </a:prstGeom>
        </p:spPr>
        <p:txBody>
          <a:bodyPr>
            <a:normAutofit fontScale="90000"/>
          </a:bodyPr>
          <a:lstStyle/>
          <a:p>
            <a:r>
              <a:t>Array-Based Dictionaries</a:t>
            </a:r>
          </a:p>
        </p:txBody>
      </p:sp>
      <p:sp>
        <p:nvSpPr>
          <p:cNvPr id="50" name="FIGURE 21-1 Two possible ways to use arrays to represent the entries in a dictionary"/>
          <p:cNvSpPr txBox="1">
            <a:spLocks noGrp="1"/>
          </p:cNvSpPr>
          <p:nvPr>
            <p:ph type="body" sz="quarter" idx="1"/>
          </p:nvPr>
        </p:nvSpPr>
        <p:spPr>
          <a:xfrm>
            <a:off x="457200" y="5604201"/>
            <a:ext cx="8229600" cy="807815"/>
          </a:xfrm>
          <a:prstGeom prst="rect">
            <a:avLst/>
          </a:prstGeom>
        </p:spPr>
        <p:txBody>
          <a:bodyPr>
            <a:normAutofit lnSpcReduction="10000"/>
          </a:bodyPr>
          <a:lstStyle>
            <a:lvl1pPr defTabSz="448055">
              <a:defRPr sz="2156"/>
            </a:lvl1pPr>
          </a:lstStyle>
          <a:p>
            <a:r>
              <a:t>FIGURE 21-1 Two possible ways to use arrays to represent the entries in a dictionary</a:t>
            </a:r>
          </a:p>
        </p:txBody>
      </p:sp>
      <p:pic>
        <p:nvPicPr>
          <p:cNvPr id="51" name="An array of objects the encapsulate each search key and corresponding value" descr="An array of objects the encapsulate each search key and corresponding value"/>
          <p:cNvPicPr>
            <a:picLocks noChangeAspect="1"/>
          </p:cNvPicPr>
          <p:nvPr/>
        </p:nvPicPr>
        <p:blipFill>
          <a:blip r:embed="rId2">
            <a:extLst/>
          </a:blip>
          <a:stretch>
            <a:fillRect/>
          </a:stretch>
        </p:blipFill>
        <p:spPr>
          <a:xfrm>
            <a:off x="352894" y="1047401"/>
            <a:ext cx="4337888" cy="3910619"/>
          </a:xfrm>
          <a:prstGeom prst="rect">
            <a:avLst/>
          </a:prstGeom>
          <a:ln w="12700">
            <a:miter lim="400000"/>
          </a:ln>
        </p:spPr>
      </p:pic>
      <p:pic>
        <p:nvPicPr>
          <p:cNvPr id="52" name="Two arrays in parallel, one of search keys and one of values." descr="Two arrays in parallel, one of search keys and one of values."/>
          <p:cNvPicPr>
            <a:picLocks noChangeAspect="1"/>
          </p:cNvPicPr>
          <p:nvPr/>
        </p:nvPicPr>
        <p:blipFill>
          <a:blip r:embed="rId3">
            <a:extLst/>
          </a:blip>
          <a:stretch>
            <a:fillRect/>
          </a:stretch>
        </p:blipFill>
        <p:spPr>
          <a:xfrm>
            <a:off x="5138328" y="933101"/>
            <a:ext cx="3226520" cy="4671101"/>
          </a:xfrm>
          <a:prstGeom prst="rect">
            <a:avLst/>
          </a:prstGeom>
          <a:ln w="12700">
            <a:miter lim="400000"/>
          </a:ln>
        </p:spPr>
      </p:pic>
    </p:spTree>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itle 1"/>
          <p:cNvSpPr txBox="1">
            <a:spLocks noGrp="1"/>
          </p:cNvSpPr>
          <p:nvPr>
            <p:ph type="title"/>
          </p:nvPr>
        </p:nvSpPr>
        <p:spPr>
          <a:prstGeom prst="rect">
            <a:avLst/>
          </a:prstGeom>
        </p:spPr>
        <p:txBody>
          <a:bodyPr/>
          <a:lstStyle>
            <a:lvl1pPr defTabSz="822959">
              <a:defRPr sz="3959"/>
            </a:lvl1pPr>
          </a:lstStyle>
          <a:p>
            <a:r>
              <a:t>Array-Based Implementations (Part 1)</a:t>
            </a:r>
          </a:p>
        </p:txBody>
      </p:sp>
      <p:sp>
        <p:nvSpPr>
          <p:cNvPr id="55" name="Content Placeholder 2"/>
          <p:cNvSpPr txBox="1">
            <a:spLocks noGrp="1"/>
          </p:cNvSpPr>
          <p:nvPr>
            <p:ph type="body" sz="quarter" idx="1"/>
          </p:nvPr>
        </p:nvSpPr>
        <p:spPr>
          <a:xfrm>
            <a:off x="5408215" y="2473144"/>
            <a:ext cx="3735785" cy="1351435"/>
          </a:xfrm>
          <a:prstGeom prst="rect">
            <a:avLst/>
          </a:prstGeom>
        </p:spPr>
        <p:txBody>
          <a:bodyPr/>
          <a:lstStyle/>
          <a:p>
            <a:pPr defTabSz="676655">
              <a:defRPr sz="2664"/>
            </a:pPr>
            <a:r>
              <a:t>LISTING 20-1 The class </a:t>
            </a:r>
            <a:r>
              <a:rPr>
                <a:latin typeface="Courier New"/>
                <a:ea typeface="Courier New"/>
                <a:cs typeface="Courier New"/>
                <a:sym typeface="Courier New"/>
              </a:rPr>
              <a:t>ArrayDictionary</a:t>
            </a:r>
          </a:p>
        </p:txBody>
      </p:sp>
      <p:sp>
        <p:nvSpPr>
          <p:cNvPr id="56" name="/** A class that implements the ADT dictionary by using a resizable array.…"/>
          <p:cNvSpPr txBox="1"/>
          <p:nvPr/>
        </p:nvSpPr>
        <p:spPr>
          <a:xfrm>
            <a:off x="249435" y="676245"/>
            <a:ext cx="8002499" cy="5505510"/>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solidFill>
                  <a:srgbClr val="008400"/>
                </a:solidFill>
                <a:latin typeface="Menlo"/>
                <a:ea typeface="Menlo"/>
                <a:cs typeface="Menlo"/>
                <a:sym typeface="Menlo"/>
              </a:defRPr>
            </a:pPr>
            <a:r>
              <a:t>/**</a:t>
            </a:r>
            <a:r>
              <a:rPr>
                <a:solidFill>
                  <a:srgbClr val="000000"/>
                </a:solidFill>
                <a:latin typeface="+mn-lt"/>
                <a:ea typeface="+mn-ea"/>
                <a:cs typeface="+mn-cs"/>
                <a:sym typeface="Helvetica"/>
              </a:rPr>
              <a:t> </a:t>
            </a:r>
            <a:r>
              <a:t>A class that implements the ADT dictionary by using a resizable array.</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The dictionary is unsorted and has distinct search keys.</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Search keys and associated values are not null.</a:t>
            </a:r>
            <a:r>
              <a:rPr>
                <a:solidFill>
                  <a:srgbClr val="000000"/>
                </a:solidFill>
                <a:latin typeface="+mn-lt"/>
                <a:ea typeface="+mn-ea"/>
                <a:cs typeface="+mn-cs"/>
                <a:sym typeface="Helvetica"/>
              </a:rPr>
              <a:t>  </a:t>
            </a:r>
            <a:r>
              <a:t>*/</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a:solidFill>
                  <a:srgbClr val="BA2DA2"/>
                </a:solidFill>
              </a:rPr>
              <a:t>public</a:t>
            </a:r>
            <a:r>
              <a:t> </a:t>
            </a:r>
            <a:r>
              <a:rPr>
                <a:solidFill>
                  <a:srgbClr val="BA2DA2"/>
                </a:solidFill>
              </a:rPr>
              <a:t>class</a:t>
            </a:r>
            <a:r>
              <a:t> ArrayDictionary&lt;K, V&gt; </a:t>
            </a:r>
            <a:r>
              <a:rPr>
                <a:solidFill>
                  <a:srgbClr val="BA2DA2"/>
                </a:solidFill>
              </a:rPr>
              <a:t>implements</a:t>
            </a:r>
            <a:r>
              <a:t> DictionaryInterface&lt;K, V&gt;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rPr>
                <a:solidFill>
                  <a:srgbClr val="BA2DA2"/>
                </a:solidFill>
              </a:rPr>
              <a:t>private</a:t>
            </a:r>
            <a:r>
              <a:rPr>
                <a:solidFill>
                  <a:srgbClr val="000000"/>
                </a:solidFill>
              </a:rPr>
              <a:t> Entry&lt;K, V&gt;[] dictionary; </a:t>
            </a:r>
            <a:r>
              <a:t>// Array of unsorted entries</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int</a:t>
            </a:r>
            <a:r>
              <a:t> numberOfEntries;</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v</a:t>
            </a:r>
            <a:r>
              <a:rPr>
                <a:solidFill>
                  <a:srgbClr val="BA2DA2"/>
                </a:solidFill>
              </a:rPr>
              <a:t>private</a:t>
            </a:r>
            <a:r>
              <a:t> </a:t>
            </a:r>
            <a:r>
              <a:rPr>
                <a:solidFill>
                  <a:srgbClr val="BA2DA2"/>
                </a:solidFill>
              </a:rPr>
              <a:t>boolean</a:t>
            </a:r>
            <a:r>
              <a:t> integrityOK = </a:t>
            </a:r>
            <a:r>
              <a:rPr>
                <a:solidFill>
                  <a:srgbClr val="BA2DA2"/>
                </a:solidFill>
              </a:rPr>
              <a:t>false</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final</a:t>
            </a:r>
            <a:r>
              <a:t> </a:t>
            </a:r>
            <a:r>
              <a:rPr>
                <a:solidFill>
                  <a:srgbClr val="BA2DA2"/>
                </a:solidFill>
              </a:rPr>
              <a:t>static</a:t>
            </a:r>
            <a:r>
              <a:t> </a:t>
            </a:r>
            <a:r>
              <a:rPr>
                <a:solidFill>
                  <a:srgbClr val="BA2DA2"/>
                </a:solidFill>
              </a:rPr>
              <a:t>int</a:t>
            </a:r>
            <a:r>
              <a:t> DEFAULT_CAPACITY = </a:t>
            </a:r>
            <a:r>
              <a:rPr>
                <a:solidFill>
                  <a:srgbClr val="272AD8"/>
                </a:solidFill>
              </a:rPr>
              <a:t>25</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static</a:t>
            </a:r>
            <a:r>
              <a:t> </a:t>
            </a:r>
            <a:r>
              <a:rPr>
                <a:solidFill>
                  <a:srgbClr val="BA2DA2"/>
                </a:solidFill>
              </a:rPr>
              <a:t>final</a:t>
            </a:r>
            <a:r>
              <a:t> </a:t>
            </a:r>
            <a:r>
              <a:rPr>
                <a:solidFill>
                  <a:srgbClr val="BA2DA2"/>
                </a:solidFill>
              </a:rPr>
              <a:t>int</a:t>
            </a:r>
            <a:r>
              <a:t> MAX_CAPACITY = </a:t>
            </a:r>
            <a:r>
              <a:rPr>
                <a:solidFill>
                  <a:srgbClr val="272AD8"/>
                </a:solidFill>
              </a:rPr>
              <a:t>10000</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ArrayDictionary()</a:t>
            </a:r>
            <a:r>
              <a:rPr>
                <a:latin typeface="+mn-lt"/>
                <a:ea typeface="+mn-ea"/>
                <a:cs typeface="+mn-cs"/>
                <a:sym typeface="Helvetica"/>
              </a:rPr>
              <a:t> </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this</a:t>
            </a:r>
            <a:r>
              <a:t>(DEFAULT_CAPACITY);      </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default constructor</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ArrayDictionary(</a:t>
            </a:r>
            <a:r>
              <a:rPr>
                <a:solidFill>
                  <a:srgbClr val="BA2DA2"/>
                </a:solidFill>
              </a:rPr>
              <a:t>int</a:t>
            </a:r>
            <a:r>
              <a:t> initialCapacity)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checkCapacity(initialCapacity);</a:t>
            </a:r>
            <a:endParaRPr>
              <a:latin typeface="+mn-lt"/>
              <a:ea typeface="+mn-ea"/>
              <a:cs typeface="+mn-cs"/>
              <a:sym typeface="Helvetica"/>
            </a:endParaRPr>
          </a:p>
          <a:p>
            <a:pPr defTabSz="344804">
              <a:tabLst>
                <a:tab pos="342900" algn="l"/>
              </a:tabLst>
              <a:defRPr sz="1300">
                <a:latin typeface="+mn-lt"/>
                <a:ea typeface="+mn-ea"/>
                <a:cs typeface="+mn-cs"/>
                <a:sym typeface="Helvetica"/>
              </a:defRPr>
            </a:pP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The cast is safe because the new array contains null entries</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@SuppressWarnings(</a:t>
            </a:r>
            <a:r>
              <a:rPr>
                <a:solidFill>
                  <a:srgbClr val="D12F1B"/>
                </a:solidFill>
              </a:rPr>
              <a:t>"unchecked"</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Entry&lt;K, V&gt;[] tempDictionary = (Entry&lt;K, V&gt;[])</a:t>
            </a:r>
            <a:r>
              <a:rPr>
                <a:solidFill>
                  <a:srgbClr val="BA2DA2"/>
                </a:solidFill>
              </a:rPr>
              <a:t>new</a:t>
            </a:r>
            <a:r>
              <a:t> Entry[initialCapacity];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dictionary = tempDictionary;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numberOfEntries = </a:t>
            </a:r>
            <a:r>
              <a:rPr>
                <a:solidFill>
                  <a:srgbClr val="272AD8"/>
                </a:solidFill>
              </a:rPr>
              <a:t>0</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integrityOK = </a:t>
            </a:r>
            <a:r>
              <a:rPr>
                <a:solidFill>
                  <a:srgbClr val="BA2DA2"/>
                </a:solidFill>
              </a:rPr>
              <a:t>true</a:t>
            </a:r>
            <a:r>
              <a:t>;</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constructor</a:t>
            </a:r>
            <a:endParaRPr>
              <a:solidFill>
                <a:srgbClr val="000000"/>
              </a:solidFill>
              <a:latin typeface="+mn-lt"/>
              <a:ea typeface="+mn-ea"/>
              <a:cs typeface="+mn-cs"/>
              <a:sym typeface="Helvetica"/>
            </a:endParaRPr>
          </a:p>
          <a:p>
            <a:pPr defTabSz="344804">
              <a:tabLst>
                <a:tab pos="342900" algn="l"/>
              </a:tabLst>
              <a:defRPr sz="1300">
                <a:latin typeface="+mn-lt"/>
                <a:ea typeface="+mn-ea"/>
                <a:cs typeface="+mn-cs"/>
                <a:sym typeface="Helvetica"/>
              </a:defRPr>
            </a:pP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&lt; Implementations of methods in DictionaryInterface. &gt;</a:t>
            </a:r>
            <a:r>
              <a:rPr>
                <a:solidFill>
                  <a:srgbClr val="000000"/>
                </a:solidFill>
                <a:latin typeface="+mn-lt"/>
                <a:ea typeface="+mn-ea"/>
                <a:cs typeface="+mn-cs"/>
                <a:sym typeface="Helvetica"/>
              </a:rPr>
              <a:t> </a:t>
            </a:r>
            <a:r>
              <a:t> . . . */</a:t>
            </a:r>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itle 1"/>
          <p:cNvSpPr txBox="1">
            <a:spLocks noGrp="1"/>
          </p:cNvSpPr>
          <p:nvPr>
            <p:ph type="title"/>
          </p:nvPr>
        </p:nvSpPr>
        <p:spPr>
          <a:xfrm>
            <a:off x="249435" y="-127001"/>
            <a:ext cx="8513565" cy="807816"/>
          </a:xfrm>
          <a:prstGeom prst="rect">
            <a:avLst/>
          </a:prstGeom>
        </p:spPr>
        <p:txBody>
          <a:bodyPr/>
          <a:lstStyle>
            <a:lvl1pPr defTabSz="822959">
              <a:defRPr sz="3959"/>
            </a:lvl1pPr>
          </a:lstStyle>
          <a:p>
            <a:r>
              <a:t>Array-Based Implementations (Part 2)</a:t>
            </a:r>
          </a:p>
        </p:txBody>
      </p:sp>
      <p:sp>
        <p:nvSpPr>
          <p:cNvPr id="59" name="Content Placeholder 2"/>
          <p:cNvSpPr txBox="1">
            <a:spLocks noGrp="1"/>
          </p:cNvSpPr>
          <p:nvPr>
            <p:ph type="body" sz="quarter" idx="1"/>
          </p:nvPr>
        </p:nvSpPr>
        <p:spPr>
          <a:xfrm>
            <a:off x="457200" y="5958015"/>
            <a:ext cx="8229600" cy="581001"/>
          </a:xfrm>
          <a:prstGeom prst="rect">
            <a:avLst/>
          </a:prstGeom>
        </p:spPr>
        <p:txBody>
          <a:bodyPr/>
          <a:lstStyle/>
          <a:p>
            <a:pPr defTabSz="466344">
              <a:defRPr sz="1836"/>
            </a:pPr>
            <a:r>
              <a:t>LISTING 21-1 The class </a:t>
            </a:r>
            <a:r>
              <a:rPr>
                <a:latin typeface="Courier New"/>
                <a:ea typeface="Courier New"/>
                <a:cs typeface="Courier New"/>
                <a:sym typeface="Courier New"/>
              </a:rPr>
              <a:t>ArrayDictionary</a:t>
            </a:r>
            <a:r>
              <a:t> and its private inner class </a:t>
            </a:r>
            <a:r>
              <a:rPr>
                <a:latin typeface="Courier New"/>
                <a:ea typeface="Courier New"/>
                <a:cs typeface="Courier New"/>
                <a:sym typeface="Courier New"/>
              </a:rPr>
              <a:t>Entry</a:t>
            </a:r>
          </a:p>
        </p:txBody>
      </p:sp>
      <p:sp>
        <p:nvSpPr>
          <p:cNvPr id="60" name="private class Entry&lt;K, V&gt;…"/>
          <p:cNvSpPr txBox="1"/>
          <p:nvPr/>
        </p:nvSpPr>
        <p:spPr>
          <a:xfrm>
            <a:off x="605872" y="642714"/>
            <a:ext cx="4716166" cy="54381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class</a:t>
            </a:r>
            <a:r>
              <a:t> Entry&lt;K, V&gt;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BA2DA2"/>
                </a:solidFill>
                <a:latin typeface="Menlo"/>
                <a:ea typeface="Menlo"/>
                <a:cs typeface="Menlo"/>
                <a:sym typeface="Menlo"/>
              </a:defRPr>
            </a:pPr>
            <a:r>
              <a:rPr>
                <a:solidFill>
                  <a:srgbClr val="000000"/>
                </a:solidFill>
              </a:rPr>
              <a:t>		</a:t>
            </a:r>
            <a:r>
              <a:t>private</a:t>
            </a:r>
            <a:r>
              <a:rPr>
                <a:solidFill>
                  <a:srgbClr val="000000"/>
                </a:solidFill>
              </a:rPr>
              <a:t> K key;</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V value;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Entry(K searchKey, V dataValue)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key = searchKey;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value = dataValue;</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constructor</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K getKey()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BA2DA2"/>
                </a:solidFill>
                <a:latin typeface="Menlo"/>
                <a:ea typeface="Menlo"/>
                <a:cs typeface="Menlo"/>
                <a:sym typeface="Menlo"/>
              </a:defRPr>
            </a:pPr>
            <a:r>
              <a:rPr>
                <a:solidFill>
                  <a:srgbClr val="000000"/>
                </a:solidFill>
              </a:rPr>
              <a:t>			</a:t>
            </a:r>
            <a:r>
              <a:t>return</a:t>
            </a:r>
            <a:r>
              <a:rPr>
                <a:solidFill>
                  <a:srgbClr val="000000"/>
                </a:solidFill>
              </a:rPr>
              <a:t> key;</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getKey</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V getValue()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return</a:t>
            </a:r>
            <a:r>
              <a:t> value;</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getValue</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void</a:t>
            </a:r>
            <a:r>
              <a:t> setValue(V dataValue)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value = dataValue;</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setValue</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Entry</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end ArrayDictionary</a:t>
            </a:r>
            <a:endParaRPr>
              <a:solidFill>
                <a:srgbClr val="000000"/>
              </a:solidFill>
              <a:latin typeface="+mn-lt"/>
              <a:ea typeface="+mn-ea"/>
              <a:cs typeface="+mn-cs"/>
              <a:sym typeface="Helvetica"/>
            </a:endParaRPr>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itle 1"/>
          <p:cNvSpPr txBox="1">
            <a:spLocks noGrp="1"/>
          </p:cNvSpPr>
          <p:nvPr>
            <p:ph type="title"/>
          </p:nvPr>
        </p:nvSpPr>
        <p:spPr>
          <a:prstGeom prst="rect">
            <a:avLst/>
          </a:prstGeom>
        </p:spPr>
        <p:txBody>
          <a:bodyPr>
            <a:normAutofit fontScale="90000"/>
          </a:bodyPr>
          <a:lstStyle/>
          <a:p>
            <a:r>
              <a:t>Array-Based Implementations</a:t>
            </a:r>
          </a:p>
        </p:txBody>
      </p:sp>
      <p:sp>
        <p:nvSpPr>
          <p:cNvPr id="63" name="Content Placeholder 2"/>
          <p:cNvSpPr txBox="1">
            <a:spLocks noGrp="1"/>
          </p:cNvSpPr>
          <p:nvPr>
            <p:ph type="body" sz="quarter" idx="1"/>
          </p:nvPr>
        </p:nvSpPr>
        <p:spPr>
          <a:prstGeom prst="rect">
            <a:avLst/>
          </a:prstGeom>
        </p:spPr>
        <p:txBody>
          <a:bodyPr>
            <a:normAutofit fontScale="92500" lnSpcReduction="10000"/>
          </a:bodyPr>
          <a:lstStyle>
            <a:lvl1pPr defTabSz="749808">
              <a:defRPr sz="2952"/>
            </a:lvl1pPr>
          </a:lstStyle>
          <a:p>
            <a:r>
              <a:t>Algorithm to add an entry.</a:t>
            </a:r>
          </a:p>
        </p:txBody>
      </p:sp>
      <p:sp>
        <p:nvSpPr>
          <p:cNvPr id="64" name="Algorithm add(key, value)…"/>
          <p:cNvSpPr txBox="1"/>
          <p:nvPr/>
        </p:nvSpPr>
        <p:spPr>
          <a:xfrm>
            <a:off x="528835" y="642714"/>
            <a:ext cx="8229601" cy="548097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defRPr sz="1800" b="1"/>
            </a:pPr>
            <a:r>
              <a:rPr i="1">
                <a:latin typeface="Times"/>
                <a:ea typeface="Times"/>
                <a:cs typeface="Times"/>
                <a:sym typeface="Times"/>
              </a:rPr>
              <a:t>Algorithm </a:t>
            </a:r>
            <a:r>
              <a:t>add(key, value)</a:t>
            </a:r>
            <a:endParaRPr>
              <a:latin typeface="Times New Roman"/>
              <a:ea typeface="Times New Roman"/>
              <a:cs typeface="Times New Roman"/>
              <a:sym typeface="Times New Roman"/>
            </a:endParaRPr>
          </a:p>
          <a:p>
            <a:pPr defTabSz="457200">
              <a:defRPr sz="1800" i="1">
                <a:latin typeface="Times New Roman"/>
                <a:ea typeface="Times New Roman"/>
                <a:cs typeface="Times New Roman"/>
                <a:sym typeface="Times New Roman"/>
              </a:defRPr>
            </a:pPr>
            <a:r>
              <a:rPr i="0">
                <a:latin typeface="+mj-lt"/>
                <a:ea typeface="+mj-ea"/>
                <a:cs typeface="+mj-cs"/>
                <a:sym typeface="Arial"/>
              </a:rPr>
              <a:t>/</a:t>
            </a:r>
            <a:r>
              <a:rPr i="0">
                <a:solidFill>
                  <a:schemeClr val="accent6"/>
                </a:solidFill>
                <a:latin typeface="+mj-lt"/>
                <a:ea typeface="+mj-ea"/>
                <a:cs typeface="+mj-cs"/>
                <a:sym typeface="Arial"/>
              </a:rPr>
              <a:t>/ </a:t>
            </a:r>
            <a:r>
              <a:rPr>
                <a:solidFill>
                  <a:schemeClr val="accent6"/>
                </a:solidFill>
              </a:rPr>
              <a:t>Adds a new key-value entry to the dictionary and returns </a:t>
            </a:r>
            <a:r>
              <a:rPr i="0">
                <a:solidFill>
                  <a:schemeClr val="accent6"/>
                </a:solidFill>
                <a:latin typeface="+mj-lt"/>
                <a:ea typeface="+mj-ea"/>
                <a:cs typeface="+mj-cs"/>
                <a:sym typeface="Arial"/>
              </a:rPr>
              <a:t>null</a:t>
            </a:r>
            <a:r>
              <a:rPr>
                <a:solidFill>
                  <a:schemeClr val="accent6"/>
                </a:solidFill>
              </a:rPr>
              <a:t>. If </a:t>
            </a:r>
            <a:r>
              <a:rPr i="0">
                <a:solidFill>
                  <a:schemeClr val="accent6"/>
                </a:solidFill>
                <a:latin typeface="+mj-lt"/>
                <a:ea typeface="+mj-ea"/>
                <a:cs typeface="+mj-cs"/>
                <a:sym typeface="Arial"/>
              </a:rPr>
              <a:t>key </a:t>
            </a:r>
            <a:r>
              <a:rPr>
                <a:solidFill>
                  <a:schemeClr val="accent6"/>
                </a:solidFill>
              </a:rPr>
              <a:t>already exists</a:t>
            </a:r>
          </a:p>
          <a:p>
            <a:pPr defTabSz="457200">
              <a:defRPr sz="1800" i="1">
                <a:solidFill>
                  <a:schemeClr val="accent6"/>
                </a:solidFill>
                <a:latin typeface="Times New Roman"/>
                <a:ea typeface="Times New Roman"/>
                <a:cs typeface="Times New Roman"/>
                <a:sym typeface="Times New Roman"/>
              </a:defRPr>
            </a:pPr>
            <a:r>
              <a:rPr i="0">
                <a:latin typeface="+mj-lt"/>
                <a:ea typeface="+mj-ea"/>
                <a:cs typeface="+mj-cs"/>
                <a:sym typeface="Arial"/>
              </a:rPr>
              <a:t>// </a:t>
            </a:r>
            <a:r>
              <a:t>in the dictionary, returns the corresponding value and replaces it with </a:t>
            </a:r>
            <a:r>
              <a:rPr i="0">
                <a:latin typeface="+mj-lt"/>
                <a:ea typeface="+mj-ea"/>
                <a:cs typeface="+mj-cs"/>
                <a:sym typeface="Arial"/>
              </a:rPr>
              <a:t>value.</a:t>
            </a:r>
            <a:endParaRPr i="0"/>
          </a:p>
          <a:p>
            <a:pPr defTabSz="457200">
              <a:defRPr sz="1800" i="1">
                <a:solidFill>
                  <a:schemeClr val="accent6"/>
                </a:solidFill>
                <a:latin typeface="Times New Roman"/>
                <a:ea typeface="Times New Roman"/>
                <a:cs typeface="Times New Roman"/>
                <a:sym typeface="Times New Roman"/>
              </a:defRPr>
            </a:pPr>
            <a:r>
              <a:rPr i="0">
                <a:latin typeface="+mj-lt"/>
                <a:ea typeface="+mj-ea"/>
                <a:cs typeface="+mj-cs"/>
                <a:sym typeface="Arial"/>
              </a:rPr>
              <a:t>// key </a:t>
            </a:r>
            <a:r>
              <a:t>and </a:t>
            </a:r>
            <a:r>
              <a:rPr i="0">
                <a:latin typeface="+mj-lt"/>
                <a:ea typeface="+mj-ea"/>
                <a:cs typeface="+mj-cs"/>
                <a:sym typeface="Arial"/>
              </a:rPr>
              <a:t>value </a:t>
            </a:r>
            <a:r>
              <a:t>are not </a:t>
            </a:r>
            <a:r>
              <a:rPr i="0">
                <a:latin typeface="+mj-lt"/>
                <a:ea typeface="+mj-ea"/>
                <a:cs typeface="+mj-cs"/>
                <a:sym typeface="Arial"/>
              </a:rPr>
              <a:t>null</a:t>
            </a:r>
            <a:r>
              <a:rPr i="0"/>
              <a:t>.</a:t>
            </a:r>
          </a:p>
          <a:p>
            <a:pPr defTabSz="457200">
              <a:defRPr sz="1800"/>
            </a:pPr>
            <a:r>
              <a:t>result = </a:t>
            </a:r>
            <a:r>
              <a:rPr b="1"/>
              <a:t>null</a:t>
            </a:r>
            <a:endParaRPr b="1">
              <a:latin typeface="Times New Roman"/>
              <a:ea typeface="Times New Roman"/>
              <a:cs typeface="Times New Roman"/>
              <a:sym typeface="Times New Roman"/>
            </a:endParaRPr>
          </a:p>
          <a:p>
            <a:pPr defTabSz="457200">
              <a:defRPr sz="1800" i="1">
                <a:latin typeface="Times New Roman"/>
                <a:ea typeface="Times New Roman"/>
                <a:cs typeface="Times New Roman"/>
                <a:sym typeface="Times New Roman"/>
              </a:defRPr>
            </a:pPr>
            <a:r>
              <a:t>Search the dictionary for an entry containing </a:t>
            </a:r>
            <a:r>
              <a:rPr i="0">
                <a:latin typeface="+mj-lt"/>
                <a:ea typeface="+mj-ea"/>
                <a:cs typeface="+mj-cs"/>
                <a:sym typeface="Arial"/>
              </a:rPr>
              <a:t>key</a:t>
            </a:r>
            <a:endParaRPr i="0"/>
          </a:p>
          <a:p>
            <a:pPr defTabSz="457200">
              <a:defRPr sz="1800" i="1">
                <a:latin typeface="Times New Roman"/>
                <a:ea typeface="Times New Roman"/>
                <a:cs typeface="Times New Roman"/>
                <a:sym typeface="Times New Roman"/>
              </a:defRPr>
            </a:pPr>
            <a:r>
              <a:rPr b="1" i="0">
                <a:latin typeface="+mj-lt"/>
                <a:ea typeface="+mj-ea"/>
                <a:cs typeface="+mj-cs"/>
                <a:sym typeface="Arial"/>
              </a:rPr>
              <a:t>if</a:t>
            </a:r>
            <a:r>
              <a:rPr b="1" i="0" spc="-457">
                <a:latin typeface="+mj-lt"/>
                <a:ea typeface="+mj-ea"/>
                <a:cs typeface="+mj-cs"/>
                <a:sym typeface="Arial"/>
              </a:rPr>
              <a:t> </a:t>
            </a:r>
            <a:r>
              <a:rPr i="0">
                <a:latin typeface="+mj-lt"/>
                <a:ea typeface="+mj-ea"/>
                <a:cs typeface="+mj-cs"/>
                <a:sym typeface="Arial"/>
              </a:rPr>
              <a:t>(</a:t>
            </a:r>
            <a:r>
              <a:t>an entry containing </a:t>
            </a:r>
            <a:r>
              <a:rPr i="0">
                <a:latin typeface="+mj-lt"/>
                <a:ea typeface="+mj-ea"/>
                <a:cs typeface="+mj-cs"/>
                <a:sym typeface="Arial"/>
              </a:rPr>
              <a:t>key </a:t>
            </a:r>
            <a:r>
              <a:t>is found</a:t>
            </a:r>
            <a:r>
              <a:rPr i="0">
                <a:latin typeface="+mj-lt"/>
                <a:ea typeface="+mj-ea"/>
                <a:cs typeface="+mj-cs"/>
                <a:sym typeface="Arial"/>
              </a:rPr>
              <a:t>)</a:t>
            </a:r>
            <a:endParaRPr i="0"/>
          </a:p>
          <a:p>
            <a:pPr defTabSz="457200">
              <a:defRPr sz="1800">
                <a:latin typeface="Times New Roman"/>
                <a:ea typeface="Times New Roman"/>
                <a:cs typeface="Times New Roman"/>
                <a:sym typeface="Times New Roman"/>
              </a:defRPr>
            </a:pPr>
            <a:r>
              <a:t>{</a:t>
            </a:r>
          </a:p>
          <a:p>
            <a:pPr lvl="2" indent="457200" defTabSz="457200">
              <a:defRPr sz="1800" i="1">
                <a:latin typeface="Times New Roman"/>
                <a:ea typeface="Times New Roman"/>
                <a:cs typeface="Times New Roman"/>
                <a:sym typeface="Times New Roman"/>
              </a:defRPr>
            </a:pPr>
            <a:r>
              <a:rPr i="0">
                <a:latin typeface="+mj-lt"/>
                <a:ea typeface="+mj-ea"/>
                <a:cs typeface="+mj-cs"/>
                <a:sym typeface="Arial"/>
              </a:rPr>
              <a:t>result = </a:t>
            </a:r>
            <a:r>
              <a:t>value currently associated with </a:t>
            </a:r>
            <a:r>
              <a:rPr i="0">
                <a:latin typeface="+mj-lt"/>
                <a:ea typeface="+mj-ea"/>
                <a:cs typeface="+mj-cs"/>
                <a:sym typeface="Arial"/>
              </a:rPr>
              <a:t>key</a:t>
            </a:r>
            <a:endParaRPr i="0"/>
          </a:p>
          <a:p>
            <a:pPr lvl="2" indent="457200" defTabSz="457200">
              <a:defRPr sz="1800" i="1">
                <a:latin typeface="Times New Roman"/>
                <a:ea typeface="Times New Roman"/>
                <a:cs typeface="Times New Roman"/>
                <a:sym typeface="Times New Roman"/>
              </a:defRPr>
            </a:pPr>
            <a:r>
              <a:t>Replace </a:t>
            </a:r>
            <a:r>
              <a:rPr i="0">
                <a:latin typeface="+mj-lt"/>
                <a:ea typeface="+mj-ea"/>
                <a:cs typeface="+mj-cs"/>
                <a:sym typeface="Arial"/>
              </a:rPr>
              <a:t>key</a:t>
            </a:r>
            <a:r>
              <a:t>'s associated value with </a:t>
            </a:r>
            <a:r>
              <a:rPr i="0">
                <a:latin typeface="+mj-lt"/>
                <a:ea typeface="+mj-ea"/>
                <a:cs typeface="+mj-cs"/>
                <a:sym typeface="Arial"/>
              </a:rPr>
              <a:t>value</a:t>
            </a:r>
            <a:endParaRPr i="0"/>
          </a:p>
          <a:p>
            <a:pPr defTabSz="457200">
              <a:defRPr sz="1800">
                <a:latin typeface="Times New Roman"/>
                <a:ea typeface="Times New Roman"/>
                <a:cs typeface="Times New Roman"/>
                <a:sym typeface="Times New Roman"/>
              </a:defRPr>
            </a:pPr>
            <a:r>
              <a:t>}</a:t>
            </a:r>
          </a:p>
          <a:p>
            <a:pPr defTabSz="457200">
              <a:defRPr sz="1800" i="1">
                <a:latin typeface="Times New Roman"/>
                <a:ea typeface="Times New Roman"/>
                <a:cs typeface="Times New Roman"/>
                <a:sym typeface="Times New Roman"/>
              </a:defRPr>
            </a:pPr>
            <a:r>
              <a:rPr b="1" i="0">
                <a:latin typeface="+mj-lt"/>
                <a:ea typeface="+mj-ea"/>
                <a:cs typeface="+mj-cs"/>
                <a:sym typeface="Arial"/>
              </a:rPr>
              <a:t>else </a:t>
            </a:r>
            <a:r>
              <a:rPr i="0">
                <a:latin typeface="+mj-lt"/>
                <a:ea typeface="+mj-ea"/>
                <a:cs typeface="+mj-cs"/>
                <a:sym typeface="Arial"/>
              </a:rPr>
              <a:t>// </a:t>
            </a:r>
            <a:r>
              <a:t>Insert new entry</a:t>
            </a:r>
          </a:p>
          <a:p>
            <a:pPr defTabSz="457200">
              <a:defRPr sz="1800">
                <a:latin typeface="Times New Roman"/>
                <a:ea typeface="Times New Roman"/>
                <a:cs typeface="Times New Roman"/>
                <a:sym typeface="Times New Roman"/>
              </a:defRPr>
            </a:pPr>
            <a:r>
              <a:t>{</a:t>
            </a:r>
          </a:p>
          <a:p>
            <a:pPr marR="3235325" lvl="2" indent="457200" defTabSz="457200">
              <a:defRPr sz="1800" i="1">
                <a:latin typeface="Times New Roman"/>
                <a:ea typeface="Times New Roman"/>
                <a:cs typeface="Times New Roman"/>
                <a:sym typeface="Times New Roman"/>
              </a:defRPr>
            </a:pPr>
            <a:r>
              <a:rPr b="1" i="0">
                <a:latin typeface="+mj-lt"/>
                <a:ea typeface="+mj-ea"/>
                <a:cs typeface="+mj-cs"/>
                <a:sym typeface="Arial"/>
              </a:rPr>
              <a:t>if </a:t>
            </a:r>
            <a:r>
              <a:rPr i="0">
                <a:latin typeface="+mj-lt"/>
                <a:ea typeface="+mj-ea"/>
                <a:cs typeface="+mj-cs"/>
                <a:sym typeface="Arial"/>
              </a:rPr>
              <a:t>(</a:t>
            </a:r>
            <a:r>
              <a:t>array is full</a:t>
            </a:r>
            <a:r>
              <a:rPr i="0">
                <a:latin typeface="+mj-lt"/>
                <a:ea typeface="+mj-ea"/>
                <a:cs typeface="+mj-cs"/>
                <a:sym typeface="Arial"/>
              </a:rPr>
              <a:t>) </a:t>
            </a:r>
          </a:p>
          <a:p>
            <a:pPr marR="3235325" lvl="4" indent="914400" defTabSz="457200">
              <a:defRPr sz="1800" i="1">
                <a:latin typeface="Times New Roman"/>
                <a:ea typeface="Times New Roman"/>
                <a:cs typeface="Times New Roman"/>
                <a:sym typeface="Times New Roman"/>
              </a:defRPr>
            </a:pPr>
            <a:r>
              <a:t>Double size of array</a:t>
            </a:r>
          </a:p>
          <a:p>
            <a:pPr marR="527050" lvl="2" indent="457200" defTabSz="457200">
              <a:defRPr sz="1800" i="1">
                <a:latin typeface="Times New Roman"/>
                <a:ea typeface="Times New Roman"/>
                <a:cs typeface="Times New Roman"/>
                <a:sym typeface="Times New Roman"/>
              </a:defRPr>
            </a:pPr>
            <a:r>
              <a:t>Insert a new entry containing </a:t>
            </a:r>
            <a:r>
              <a:rPr i="0">
                <a:latin typeface="+mj-lt"/>
                <a:ea typeface="+mj-ea"/>
                <a:cs typeface="+mj-cs"/>
                <a:sym typeface="Arial"/>
              </a:rPr>
              <a:t>key </a:t>
            </a:r>
            <a:r>
              <a:t>and </a:t>
            </a:r>
            <a:r>
              <a:rPr i="0">
                <a:latin typeface="+mj-lt"/>
                <a:ea typeface="+mj-ea"/>
                <a:cs typeface="+mj-cs"/>
                <a:sym typeface="Arial"/>
              </a:rPr>
              <a:t>value </a:t>
            </a:r>
            <a:r>
              <a:t>after the last entry in the array </a:t>
            </a:r>
          </a:p>
          <a:p>
            <a:pPr marR="527050" lvl="2" indent="457200" defTabSz="457200">
              <a:defRPr sz="1800" i="1">
                <a:latin typeface="Times New Roman"/>
                <a:ea typeface="Times New Roman"/>
                <a:cs typeface="Times New Roman"/>
                <a:sym typeface="Times New Roman"/>
              </a:defRPr>
            </a:pPr>
            <a:r>
              <a:t>Increment the size of the dictionary</a:t>
            </a:r>
          </a:p>
          <a:p>
            <a:pPr defTabSz="457200">
              <a:defRPr sz="1800">
                <a:latin typeface="Times New Roman"/>
                <a:ea typeface="Times New Roman"/>
                <a:cs typeface="Times New Roman"/>
                <a:sym typeface="Times New Roman"/>
              </a:defRPr>
            </a:pPr>
            <a:r>
              <a:t>}</a:t>
            </a:r>
          </a:p>
          <a:p>
            <a:pPr defTabSz="457200">
              <a:defRPr sz="1800" b="1"/>
            </a:pPr>
            <a:r>
              <a:t>return </a:t>
            </a:r>
            <a:r>
              <a:rPr b="0"/>
              <a:t>result</a:t>
            </a:r>
            <a:endParaRPr b="0">
              <a:latin typeface="Times New Roman"/>
              <a:ea typeface="Times New Roman"/>
              <a:cs typeface="Times New Roman"/>
              <a:sym typeface="Times New Roman"/>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1"/>
          <p:cNvSpPr txBox="1">
            <a:spLocks noGrp="1"/>
          </p:cNvSpPr>
          <p:nvPr>
            <p:ph type="title"/>
          </p:nvPr>
        </p:nvSpPr>
        <p:spPr>
          <a:prstGeom prst="rect">
            <a:avLst/>
          </a:prstGeom>
        </p:spPr>
        <p:txBody>
          <a:bodyPr/>
          <a:lstStyle>
            <a:lvl1pPr defTabSz="630936">
              <a:defRPr sz="3036"/>
            </a:lvl1pPr>
          </a:lstStyle>
          <a:p>
            <a:r>
              <a:t>Recursive Sequential Search of an Unsorted Array</a:t>
            </a:r>
          </a:p>
        </p:txBody>
      </p:sp>
      <p:sp>
        <p:nvSpPr>
          <p:cNvPr id="72" name="Content Placeholder 2"/>
          <p:cNvSpPr txBox="1">
            <a:spLocks noGrp="1"/>
          </p:cNvSpPr>
          <p:nvPr>
            <p:ph type="body" sz="quarter" idx="1"/>
          </p:nvPr>
        </p:nvSpPr>
        <p:spPr>
          <a:prstGeom prst="rect">
            <a:avLst/>
          </a:prstGeom>
        </p:spPr>
        <p:txBody>
          <a:bodyPr>
            <a:normAutofit fontScale="92500" lnSpcReduction="10000"/>
          </a:bodyPr>
          <a:lstStyle>
            <a:lvl1pPr defTabSz="740663">
              <a:defRPr sz="2916"/>
            </a:lvl1pPr>
          </a:lstStyle>
          <a:p>
            <a:r>
              <a:t>Pseudocode of the logic of our recursive algorithm.</a:t>
            </a:r>
          </a:p>
        </p:txBody>
      </p:sp>
      <p:sp>
        <p:nvSpPr>
          <p:cNvPr id="73" name="Algorithm to search a[first] through a[last] for desiredItem…"/>
          <p:cNvSpPr txBox="1"/>
          <p:nvPr/>
        </p:nvSpPr>
        <p:spPr>
          <a:xfrm>
            <a:off x="1243579" y="1835374"/>
            <a:ext cx="5992496" cy="244842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marR="2011679" defTabSz="457200">
              <a:spcBef>
                <a:spcPts val="600"/>
              </a:spcBef>
              <a:defRPr sz="1800" i="1">
                <a:solidFill>
                  <a:schemeClr val="accent6"/>
                </a:solidFill>
                <a:latin typeface="Times New Roman"/>
                <a:ea typeface="Times New Roman"/>
                <a:cs typeface="Times New Roman"/>
                <a:sym typeface="Times New Roman"/>
              </a:defRPr>
            </a:pPr>
            <a:r>
              <a:rPr b="1">
                <a:latin typeface="Times"/>
                <a:ea typeface="Times"/>
                <a:cs typeface="Times"/>
                <a:sym typeface="Times"/>
              </a:rPr>
              <a:t>Algorithm</a:t>
            </a:r>
            <a:r>
              <a:rPr b="1" spc="-112">
                <a:latin typeface="Times"/>
                <a:ea typeface="Times"/>
                <a:cs typeface="Times"/>
                <a:sym typeface="Times"/>
              </a:rPr>
              <a:t> </a:t>
            </a:r>
            <a:r>
              <a:rPr b="1">
                <a:latin typeface="Times"/>
                <a:ea typeface="Times"/>
                <a:cs typeface="Times"/>
                <a:sym typeface="Times"/>
              </a:rPr>
              <a:t>to</a:t>
            </a:r>
            <a:r>
              <a:rPr b="1" spc="-112">
                <a:latin typeface="Times"/>
                <a:ea typeface="Times"/>
                <a:cs typeface="Times"/>
                <a:sym typeface="Times"/>
              </a:rPr>
              <a:t> </a:t>
            </a:r>
            <a:r>
              <a:rPr b="1">
                <a:latin typeface="Times"/>
                <a:ea typeface="Times"/>
                <a:cs typeface="Times"/>
                <a:sym typeface="Times"/>
              </a:rPr>
              <a:t>search</a:t>
            </a:r>
            <a:r>
              <a:rPr b="1" spc="-112">
                <a:latin typeface="Times"/>
                <a:ea typeface="Times"/>
                <a:cs typeface="Times"/>
                <a:sym typeface="Times"/>
              </a:rPr>
              <a:t> </a:t>
            </a:r>
            <a:r>
              <a:rPr b="1" i="0">
                <a:latin typeface="+mn-lt"/>
                <a:ea typeface="+mn-ea"/>
                <a:cs typeface="+mn-cs"/>
                <a:sym typeface="Arial"/>
              </a:rPr>
              <a:t>a[first]</a:t>
            </a:r>
            <a:r>
              <a:rPr b="1" i="0" spc="-217">
                <a:latin typeface="+mn-lt"/>
                <a:ea typeface="+mn-ea"/>
                <a:cs typeface="+mn-cs"/>
                <a:sym typeface="Arial"/>
              </a:rPr>
              <a:t> </a:t>
            </a:r>
            <a:r>
              <a:rPr b="1">
                <a:latin typeface="Times"/>
                <a:ea typeface="Times"/>
                <a:cs typeface="Times"/>
                <a:sym typeface="Times"/>
              </a:rPr>
              <a:t>through</a:t>
            </a:r>
            <a:r>
              <a:rPr b="1" spc="-112">
                <a:latin typeface="Times"/>
                <a:ea typeface="Times"/>
                <a:cs typeface="Times"/>
                <a:sym typeface="Times"/>
              </a:rPr>
              <a:t> </a:t>
            </a:r>
            <a:r>
              <a:rPr b="1" i="0">
                <a:latin typeface="+mn-lt"/>
                <a:ea typeface="+mn-ea"/>
                <a:cs typeface="+mn-cs"/>
                <a:sym typeface="Arial"/>
              </a:rPr>
              <a:t>a[last]</a:t>
            </a:r>
            <a:r>
              <a:rPr b="1" i="0" spc="-217">
                <a:latin typeface="+mn-lt"/>
                <a:ea typeface="+mn-ea"/>
                <a:cs typeface="+mn-cs"/>
                <a:sym typeface="Arial"/>
              </a:rPr>
              <a:t> </a:t>
            </a:r>
            <a:r>
              <a:rPr b="1">
                <a:latin typeface="Times"/>
                <a:ea typeface="Times"/>
                <a:cs typeface="Times"/>
                <a:sym typeface="Times"/>
              </a:rPr>
              <a:t>for</a:t>
            </a:r>
            <a:r>
              <a:rPr b="1" spc="-112">
                <a:latin typeface="Times"/>
                <a:ea typeface="Times"/>
                <a:cs typeface="Times"/>
                <a:sym typeface="Times"/>
              </a:rPr>
              <a:t> </a:t>
            </a:r>
            <a:r>
              <a:rPr b="1" i="0">
                <a:latin typeface="+mn-lt"/>
                <a:ea typeface="+mn-ea"/>
                <a:cs typeface="+mn-cs"/>
                <a:sym typeface="Arial"/>
              </a:rPr>
              <a:t>desiredItem </a:t>
            </a:r>
          </a:p>
          <a:p>
            <a:pPr marR="2011679" defTabSz="457200">
              <a:spcBef>
                <a:spcPts val="600"/>
              </a:spcBef>
              <a:defRPr sz="1800" i="1">
                <a:latin typeface="Times New Roman"/>
                <a:ea typeface="Times New Roman"/>
                <a:cs typeface="Times New Roman"/>
                <a:sym typeface="Times New Roman"/>
              </a:defRPr>
            </a:pPr>
            <a:r>
              <a:rPr b="1" i="0">
                <a:latin typeface="+mn-lt"/>
                <a:ea typeface="+mn-ea"/>
                <a:cs typeface="+mn-cs"/>
                <a:sym typeface="Arial"/>
              </a:rPr>
              <a:t>if </a:t>
            </a:r>
            <a:r>
              <a:rPr i="0">
                <a:latin typeface="+mn-lt"/>
                <a:ea typeface="+mn-ea"/>
                <a:cs typeface="+mn-cs"/>
                <a:sym typeface="Arial"/>
              </a:rPr>
              <a:t>(</a:t>
            </a:r>
            <a:r>
              <a:t>there are no elements to</a:t>
            </a:r>
            <a:r>
              <a:rPr spc="-142"/>
              <a:t> </a:t>
            </a:r>
            <a:r>
              <a:t>search</a:t>
            </a:r>
            <a:r>
              <a:rPr i="0">
                <a:latin typeface="+mn-lt"/>
                <a:ea typeface="+mn-ea"/>
                <a:cs typeface="+mn-cs"/>
                <a:sym typeface="Arial"/>
              </a:rPr>
              <a:t>)</a:t>
            </a:r>
            <a:endParaRPr i="0"/>
          </a:p>
          <a:p>
            <a:pPr defTabSz="457200">
              <a:spcBef>
                <a:spcPts val="600"/>
              </a:spcBef>
              <a:defRPr sz="1800" b="1"/>
            </a:pPr>
            <a:r>
              <a:t>return false</a:t>
            </a:r>
            <a:endParaRPr>
              <a:latin typeface="Times New Roman"/>
              <a:ea typeface="Times New Roman"/>
              <a:cs typeface="Times New Roman"/>
              <a:sym typeface="Times New Roman"/>
            </a:endParaRPr>
          </a:p>
          <a:p>
            <a:pPr lvl="1" indent="228600" defTabSz="457200">
              <a:spcBef>
                <a:spcPts val="600"/>
              </a:spcBef>
              <a:defRPr sz="1800"/>
            </a:pPr>
            <a:r>
              <a:rPr b="1"/>
              <a:t>else if </a:t>
            </a:r>
            <a:r>
              <a:t>(desiredItem </a:t>
            </a:r>
            <a:r>
              <a:rPr i="1">
                <a:latin typeface="Times New Roman"/>
                <a:ea typeface="Times New Roman"/>
                <a:cs typeface="Times New Roman"/>
                <a:sym typeface="Times New Roman"/>
              </a:rPr>
              <a:t>equals </a:t>
            </a:r>
            <a:r>
              <a:t>a[first])</a:t>
            </a:r>
            <a:endParaRPr>
              <a:latin typeface="Times New Roman"/>
              <a:ea typeface="Times New Roman"/>
              <a:cs typeface="Times New Roman"/>
              <a:sym typeface="Times New Roman"/>
            </a:endParaRPr>
          </a:p>
          <a:p>
            <a:pPr marR="4215765" defTabSz="457200">
              <a:spcBef>
                <a:spcPts val="600"/>
              </a:spcBef>
              <a:defRPr sz="1800" b="1"/>
            </a:pPr>
            <a:r>
              <a:t>return true else</a:t>
            </a:r>
            <a:endParaRPr>
              <a:latin typeface="Times New Roman"/>
              <a:ea typeface="Times New Roman"/>
              <a:cs typeface="Times New Roman"/>
              <a:sym typeface="Times New Roman"/>
            </a:endParaRPr>
          </a:p>
          <a:p>
            <a:pPr lvl="1" indent="228600" defTabSz="457200">
              <a:spcBef>
                <a:spcPts val="600"/>
              </a:spcBef>
              <a:defRPr sz="1800" i="1">
                <a:latin typeface="Times New Roman"/>
                <a:ea typeface="Times New Roman"/>
                <a:cs typeface="Times New Roman"/>
                <a:sym typeface="Times New Roman"/>
              </a:defRPr>
            </a:pPr>
            <a:r>
              <a:rPr b="1" i="0">
                <a:latin typeface="+mn-lt"/>
                <a:ea typeface="+mn-ea"/>
                <a:cs typeface="+mn-cs"/>
                <a:sym typeface="Arial"/>
              </a:rPr>
              <a:t>return </a:t>
            </a:r>
            <a:r>
              <a:t>the result of searching </a:t>
            </a:r>
            <a:r>
              <a:rPr i="0">
                <a:latin typeface="+mn-lt"/>
                <a:ea typeface="+mn-ea"/>
                <a:cs typeface="+mn-cs"/>
                <a:sym typeface="Arial"/>
              </a:rPr>
              <a:t>a[first + 1] </a:t>
            </a:r>
            <a:r>
              <a:t>through </a:t>
            </a:r>
            <a:r>
              <a:rPr i="0">
                <a:latin typeface="+mn-lt"/>
                <a:ea typeface="+mn-ea"/>
                <a:cs typeface="+mn-cs"/>
                <a:sym typeface="Arial"/>
              </a:rPr>
              <a:t>a[last]</a:t>
            </a:r>
            <a:endParaRPr i="0"/>
          </a:p>
        </p:txBody>
      </p:sp>
    </p:spTree>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itle 1"/>
          <p:cNvSpPr txBox="1">
            <a:spLocks noGrp="1"/>
          </p:cNvSpPr>
          <p:nvPr>
            <p:ph type="title"/>
          </p:nvPr>
        </p:nvSpPr>
        <p:spPr>
          <a:xfrm>
            <a:off x="249435" y="-1"/>
            <a:ext cx="8768210" cy="807816"/>
          </a:xfrm>
          <a:prstGeom prst="rect">
            <a:avLst/>
          </a:prstGeom>
        </p:spPr>
        <p:txBody>
          <a:bodyPr/>
          <a:lstStyle>
            <a:lvl1pPr defTabSz="813816">
              <a:defRPr sz="3916"/>
            </a:lvl1pPr>
          </a:lstStyle>
          <a:p>
            <a:r>
              <a:t>Unsorted Array-Based Implementations</a:t>
            </a:r>
          </a:p>
        </p:txBody>
      </p:sp>
      <p:sp>
        <p:nvSpPr>
          <p:cNvPr id="67" name="FIGURE 21-2 Adding a new entry to an unsorted array-based dictionary"/>
          <p:cNvSpPr txBox="1">
            <a:spLocks noGrp="1"/>
          </p:cNvSpPr>
          <p:nvPr>
            <p:ph type="body" sz="quarter" idx="1"/>
          </p:nvPr>
        </p:nvSpPr>
        <p:spPr>
          <a:xfrm>
            <a:off x="443971" y="5848708"/>
            <a:ext cx="8229601" cy="581001"/>
          </a:xfrm>
          <a:prstGeom prst="rect">
            <a:avLst/>
          </a:prstGeom>
        </p:spPr>
        <p:txBody>
          <a:bodyPr/>
          <a:lstStyle>
            <a:lvl1pPr defTabSz="420623">
              <a:defRPr sz="2024"/>
            </a:lvl1pPr>
          </a:lstStyle>
          <a:p>
            <a:r>
              <a:t>FIGURE 21-2 Adding a new entry to an unsorted array-based dictionary</a:t>
            </a:r>
          </a:p>
        </p:txBody>
      </p:sp>
      <p:pic>
        <p:nvPicPr>
          <p:cNvPr id="68" name="A figure displays an unsorted array where new entries can be added after all the other entries. &#10;" descr="A figure displays an unsorted array where new entries can be added after all the other entries. "/>
          <p:cNvPicPr>
            <a:picLocks noChangeAspect="1"/>
          </p:cNvPicPr>
          <p:nvPr/>
        </p:nvPicPr>
        <p:blipFill>
          <a:blip r:embed="rId2">
            <a:extLst/>
          </a:blip>
          <a:stretch>
            <a:fillRect/>
          </a:stretch>
        </p:blipFill>
        <p:spPr>
          <a:xfrm>
            <a:off x="758183" y="2512337"/>
            <a:ext cx="7516904" cy="1949027"/>
          </a:xfrm>
          <a:prstGeom prst="rect">
            <a:avLst/>
          </a:prstGeom>
          <a:ln w="12700">
            <a:miter lim="400000"/>
          </a:ln>
        </p:spPr>
      </p:pic>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Title 1"/>
          <p:cNvSpPr txBox="1">
            <a:spLocks noGrp="1"/>
          </p:cNvSpPr>
          <p:nvPr>
            <p:ph type="title"/>
          </p:nvPr>
        </p:nvSpPr>
        <p:spPr>
          <a:xfrm>
            <a:off x="151439" y="-1"/>
            <a:ext cx="8913101" cy="807816"/>
          </a:xfrm>
          <a:prstGeom prst="rect">
            <a:avLst/>
          </a:prstGeom>
        </p:spPr>
        <p:txBody>
          <a:bodyPr/>
          <a:lstStyle>
            <a:lvl1pPr defTabSz="832104">
              <a:defRPr sz="4004"/>
            </a:lvl1pPr>
          </a:lstStyle>
          <a:p>
            <a:r>
              <a:t>Unsorted Array-Based Implementations</a:t>
            </a:r>
          </a:p>
        </p:txBody>
      </p:sp>
      <p:sp>
        <p:nvSpPr>
          <p:cNvPr id="71" name="Content Placeholder 2"/>
          <p:cNvSpPr txBox="1">
            <a:spLocks noGrp="1"/>
          </p:cNvSpPr>
          <p:nvPr>
            <p:ph type="body" sz="quarter" idx="1"/>
          </p:nvPr>
        </p:nvSpPr>
        <p:spPr>
          <a:xfrm>
            <a:off x="457200" y="5958015"/>
            <a:ext cx="8229600" cy="581001"/>
          </a:xfrm>
          <a:prstGeom prst="rect">
            <a:avLst/>
          </a:prstGeom>
        </p:spPr>
        <p:txBody>
          <a:bodyPr>
            <a:normAutofit lnSpcReduction="10000"/>
          </a:bodyPr>
          <a:lstStyle/>
          <a:p>
            <a:pPr defTabSz="667512">
              <a:defRPr sz="2628"/>
            </a:pPr>
            <a:r>
              <a:t>Implementation of the method </a:t>
            </a:r>
            <a:r>
              <a:rPr>
                <a:latin typeface="Courier New"/>
                <a:ea typeface="Courier New"/>
                <a:cs typeface="Courier New"/>
                <a:sym typeface="Courier New"/>
              </a:rPr>
              <a:t>add</a:t>
            </a:r>
          </a:p>
        </p:txBody>
      </p:sp>
      <p:sp>
        <p:nvSpPr>
          <p:cNvPr id="72" name="public V add(K key, V value)…"/>
          <p:cNvSpPr txBox="1"/>
          <p:nvPr/>
        </p:nvSpPr>
        <p:spPr>
          <a:xfrm>
            <a:off x="347099" y="697230"/>
            <a:ext cx="8717110" cy="51714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a:latin typeface="Menlo"/>
                <a:ea typeface="Menlo"/>
                <a:cs typeface="Menlo"/>
                <a:sym typeface="Menlo"/>
              </a:defRPr>
            </a:pPr>
            <a:r>
              <a:rPr>
                <a:solidFill>
                  <a:srgbClr val="BA2DA2"/>
                </a:solidFill>
              </a:rPr>
              <a:t>public</a:t>
            </a:r>
            <a:r>
              <a:t> V add(K key, V value)</a:t>
            </a:r>
            <a:endParaRPr>
              <a:latin typeface="+mn-lt"/>
              <a:ea typeface="+mn-ea"/>
              <a:cs typeface="+mn-cs"/>
              <a:sym typeface="Helvetica"/>
            </a:endParaRPr>
          </a:p>
          <a:p>
            <a:pPr defTabSz="344804">
              <a:tabLst>
                <a:tab pos="342900" algn="l"/>
              </a:tabLst>
              <a:defRPr>
                <a:latin typeface="Menlo"/>
                <a:ea typeface="Menlo"/>
                <a:cs typeface="Menlo"/>
                <a:sym typeface="Menlo"/>
              </a:defRPr>
            </a:pPr>
            <a:r>
              <a:t>{</a:t>
            </a:r>
            <a:endParaRPr>
              <a:latin typeface="+mn-lt"/>
              <a:ea typeface="+mn-ea"/>
              <a:cs typeface="+mn-cs"/>
              <a:sym typeface="Helvetica"/>
            </a:endParaRPr>
          </a:p>
          <a:p>
            <a:pPr defTabSz="344804">
              <a:tabLst>
                <a:tab pos="342900" algn="l"/>
              </a:tabLst>
              <a:defRPr>
                <a:latin typeface="Menlo"/>
                <a:ea typeface="Menlo"/>
                <a:cs typeface="Menlo"/>
                <a:sym typeface="Menlo"/>
              </a:defRPr>
            </a:pPr>
            <a:r>
              <a:t>   checkIntegrity();</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if</a:t>
            </a:r>
            <a:r>
              <a:t> ((key == </a:t>
            </a:r>
            <a:r>
              <a:rPr>
                <a:solidFill>
                  <a:srgbClr val="BA2DA2"/>
                </a:solidFill>
              </a:rPr>
              <a:t>null</a:t>
            </a:r>
            <a:r>
              <a:t>) || (value == </a:t>
            </a:r>
            <a:r>
              <a:rPr>
                <a:solidFill>
                  <a:srgbClr val="BA2DA2"/>
                </a:solidFill>
              </a:rPr>
              <a:t>null</a:t>
            </a:r>
            <a:r>
              <a:t>))</a:t>
            </a:r>
            <a:endParaRPr>
              <a:latin typeface="+mn-lt"/>
              <a:ea typeface="+mn-ea"/>
              <a:cs typeface="+mn-cs"/>
              <a:sym typeface="Helvetica"/>
            </a:endParaRPr>
          </a:p>
          <a:p>
            <a:pPr defTabSz="344804">
              <a:tabLst>
                <a:tab pos="342900" algn="l"/>
              </a:tabLst>
              <a:defRPr>
                <a:solidFill>
                  <a:srgbClr val="D12F1B"/>
                </a:solidFill>
                <a:latin typeface="Menlo"/>
                <a:ea typeface="Menlo"/>
                <a:cs typeface="Menlo"/>
                <a:sym typeface="Menlo"/>
              </a:defRPr>
            </a:pPr>
            <a:r>
              <a:rPr>
                <a:solidFill>
                  <a:srgbClr val="000000"/>
                </a:solidFill>
              </a:rPr>
              <a:t>      </a:t>
            </a:r>
            <a:r>
              <a:rPr>
                <a:solidFill>
                  <a:srgbClr val="BA2DA2"/>
                </a:solidFill>
              </a:rPr>
              <a:t>throw</a:t>
            </a:r>
            <a:r>
              <a:rPr>
                <a:solidFill>
                  <a:srgbClr val="000000"/>
                </a:solidFill>
              </a:rPr>
              <a:t> </a:t>
            </a:r>
            <a:r>
              <a:rPr>
                <a:solidFill>
                  <a:srgbClr val="BA2DA2"/>
                </a:solidFill>
              </a:rPr>
              <a:t>new</a:t>
            </a:r>
            <a:r>
              <a:rPr>
                <a:solidFill>
                  <a:srgbClr val="000000"/>
                </a:solidFill>
              </a:rPr>
              <a:t> IllegalArgumentException(</a:t>
            </a:r>
            <a:r>
              <a:t>"Cannot add null to this dictionary."</a:t>
            </a:r>
            <a:r>
              <a:rPr>
                <a:solidFill>
                  <a:srgbClr val="000000"/>
                </a:solidFill>
              </a:rPr>
              <a:t>);</a:t>
            </a:r>
            <a:endParaRPr>
              <a:solidFill>
                <a:srgbClr val="000000"/>
              </a:solidFill>
              <a:latin typeface="+mn-lt"/>
              <a:ea typeface="+mn-ea"/>
              <a:cs typeface="+mn-cs"/>
              <a:sym typeface="Helvetica"/>
            </a:endParaRPr>
          </a:p>
          <a:p>
            <a:pPr defTabSz="344804">
              <a:tabLst>
                <a:tab pos="342900" algn="l"/>
              </a:tabLst>
              <a:defRPr>
                <a:solidFill>
                  <a:srgbClr val="BA2DA2"/>
                </a:solidFill>
                <a:latin typeface="Menlo"/>
                <a:ea typeface="Menlo"/>
                <a:cs typeface="Menlo"/>
                <a:sym typeface="Menlo"/>
              </a:defRPr>
            </a:pPr>
            <a:r>
              <a:rPr>
                <a:solidFill>
                  <a:srgbClr val="000000"/>
                </a:solidFill>
              </a:rPr>
              <a:t>   </a:t>
            </a:r>
            <a:r>
              <a:t>else</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latin typeface="Menlo"/>
                <a:ea typeface="Menlo"/>
                <a:cs typeface="Menlo"/>
                <a:sym typeface="Menlo"/>
              </a:defRPr>
            </a:pPr>
            <a:r>
              <a:t>      V result = </a:t>
            </a:r>
            <a:r>
              <a:rPr>
                <a:solidFill>
                  <a:srgbClr val="BA2DA2"/>
                </a:solidFill>
              </a:rPr>
              <a:t>null</a:t>
            </a:r>
            <a:r>
              <a:t>;</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int</a:t>
            </a:r>
            <a:r>
              <a:t> keyIndex = locateIndex(key);</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if</a:t>
            </a:r>
            <a:r>
              <a:t> (keyIndex &lt; numberOfEntries)</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Key found, return and replace entry's value</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result = dictionary[keyIndex].getValue(); </a:t>
            </a:r>
            <a:r>
              <a:rPr>
                <a:solidFill>
                  <a:srgbClr val="008400"/>
                </a:solidFill>
              </a:rPr>
              <a:t>// Get old value</a:t>
            </a:r>
            <a:endParaRPr>
              <a:latin typeface="+mn-lt"/>
              <a:ea typeface="+mn-ea"/>
              <a:cs typeface="+mn-cs"/>
              <a:sym typeface="Helvetica"/>
            </a:endParaRPr>
          </a:p>
          <a:p>
            <a:pPr defTabSz="344804">
              <a:tabLst>
                <a:tab pos="342900" algn="l"/>
              </a:tabLst>
              <a:defRPr>
                <a:latin typeface="Menlo"/>
                <a:ea typeface="Menlo"/>
                <a:cs typeface="Menlo"/>
                <a:sym typeface="Menlo"/>
              </a:defRPr>
            </a:pPr>
            <a:r>
              <a:t>         dictionary[keyIndex].setValue(value); 		</a:t>
            </a:r>
            <a:r>
              <a:rPr>
                <a:solidFill>
                  <a:srgbClr val="008400"/>
                </a:solidFill>
              </a:rPr>
              <a:t>// Replace value</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rPr>
                <a:solidFill>
                  <a:srgbClr val="BA2DA2"/>
                </a:solidFill>
              </a:rPr>
              <a:t>else</a:t>
            </a:r>
            <a:r>
              <a:rPr>
                <a:solidFill>
                  <a:srgbClr val="000000"/>
                </a:solidFill>
              </a:rPr>
              <a:t> </a:t>
            </a:r>
            <a:r>
              <a:t>// Key not found; add new entry to dictionary</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Add at end of array</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dictionary[numberOfEntries] = </a:t>
            </a:r>
            <a:r>
              <a:rPr>
                <a:solidFill>
                  <a:srgbClr val="BA2DA2"/>
                </a:solidFill>
              </a:rPr>
              <a:t>new</a:t>
            </a:r>
            <a:r>
              <a:t> Entry&lt;&gt;(key, value);</a:t>
            </a:r>
            <a:endParaRPr>
              <a:latin typeface="+mn-lt"/>
              <a:ea typeface="+mn-ea"/>
              <a:cs typeface="+mn-cs"/>
              <a:sym typeface="Helvetica"/>
            </a:endParaRPr>
          </a:p>
          <a:p>
            <a:pPr defTabSz="344804">
              <a:tabLst>
                <a:tab pos="342900" algn="l"/>
              </a:tabLst>
              <a:defRPr>
                <a:latin typeface="Menlo"/>
                <a:ea typeface="Menlo"/>
                <a:cs typeface="Menlo"/>
                <a:sym typeface="Menlo"/>
              </a:defRPr>
            </a:pPr>
            <a:r>
              <a:t>         numberOfEntries++;</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ensureCapacity(); </a:t>
            </a:r>
            <a:r>
              <a:t>// Ensure enough room for next add</a:t>
            </a:r>
            <a:endParaRPr>
              <a:solidFill>
                <a:srgbClr val="000000"/>
              </a:solidFill>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return</a:t>
            </a:r>
            <a:r>
              <a:t> result;</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end add</a:t>
            </a:r>
          </a:p>
        </p:txBody>
      </p:sp>
    </p:spTree>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Title 1"/>
          <p:cNvSpPr txBox="1">
            <a:spLocks noGrp="1"/>
          </p:cNvSpPr>
          <p:nvPr>
            <p:ph type="title"/>
          </p:nvPr>
        </p:nvSpPr>
        <p:spPr>
          <a:xfrm>
            <a:off x="249435" y="-1"/>
            <a:ext cx="8797876" cy="807816"/>
          </a:xfrm>
          <a:prstGeom prst="rect">
            <a:avLst/>
          </a:prstGeom>
        </p:spPr>
        <p:txBody>
          <a:bodyPr>
            <a:normAutofit fontScale="90000"/>
          </a:bodyPr>
          <a:lstStyle>
            <a:lvl1pPr defTabSz="822959">
              <a:defRPr sz="3959"/>
            </a:lvl1pPr>
          </a:lstStyle>
          <a:p>
            <a:r>
              <a:t>Unsorted Array-Based Implementations</a:t>
            </a:r>
          </a:p>
        </p:txBody>
      </p:sp>
      <p:sp>
        <p:nvSpPr>
          <p:cNvPr id="75" name="Content Placeholder 2"/>
          <p:cNvSpPr txBox="1">
            <a:spLocks noGrp="1"/>
          </p:cNvSpPr>
          <p:nvPr>
            <p:ph type="body" sz="quarter" idx="1"/>
          </p:nvPr>
        </p:nvSpPr>
        <p:spPr>
          <a:xfrm>
            <a:off x="443971" y="5848708"/>
            <a:ext cx="8229601" cy="581001"/>
          </a:xfrm>
          <a:prstGeom prst="rect">
            <a:avLst/>
          </a:prstGeom>
        </p:spPr>
        <p:txBody>
          <a:bodyPr>
            <a:normAutofit lnSpcReduction="10000"/>
          </a:bodyPr>
          <a:lstStyle/>
          <a:p>
            <a:pPr defTabSz="667512">
              <a:defRPr sz="2628"/>
            </a:pPr>
            <a:r>
              <a:t>Method </a:t>
            </a:r>
            <a:r>
              <a:rPr>
                <a:latin typeface="Courier New"/>
                <a:ea typeface="Courier New"/>
                <a:cs typeface="Courier New"/>
                <a:sym typeface="Courier New"/>
              </a:rPr>
              <a:t>locate</a:t>
            </a:r>
            <a:r>
              <a:t> used by </a:t>
            </a:r>
            <a:r>
              <a:rPr>
                <a:latin typeface="Courier New"/>
                <a:ea typeface="Courier New"/>
                <a:cs typeface="Courier New"/>
                <a:sym typeface="Courier New"/>
              </a:rPr>
              <a:t>add</a:t>
            </a:r>
          </a:p>
        </p:txBody>
      </p:sp>
      <p:sp>
        <p:nvSpPr>
          <p:cNvPr id="76" name="private int locateIndex(K key)…"/>
          <p:cNvSpPr txBox="1"/>
          <p:nvPr/>
        </p:nvSpPr>
        <p:spPr>
          <a:xfrm>
            <a:off x="661580" y="2094229"/>
            <a:ext cx="7324351" cy="24917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latin typeface="Menlo"/>
                <a:ea typeface="Menlo"/>
                <a:cs typeface="Menlo"/>
                <a:sym typeface="Menlo"/>
              </a:defRPr>
            </a:pPr>
            <a:r>
              <a:rPr>
                <a:solidFill>
                  <a:srgbClr val="BA2DA2"/>
                </a:solidFill>
              </a:rPr>
              <a:t>private</a:t>
            </a:r>
            <a:r>
              <a:t> </a:t>
            </a:r>
            <a:r>
              <a:rPr>
                <a:solidFill>
                  <a:srgbClr val="BA2DA2"/>
                </a:solidFill>
              </a:rPr>
              <a:t>int</a:t>
            </a:r>
            <a:r>
              <a:t> locateIndex(K key)</a:t>
            </a:r>
            <a:endParaRPr>
              <a:latin typeface="+mn-lt"/>
              <a:ea typeface="+mn-ea"/>
              <a:cs typeface="+mn-cs"/>
              <a:sym typeface="Helvetica"/>
            </a:endParaRPr>
          </a:p>
          <a:p>
            <a:pPr defTabSz="344804">
              <a:tabLst>
                <a:tab pos="342900" algn="l"/>
              </a:tabLst>
              <a:defRPr sz="1800">
                <a:latin typeface="Menlo"/>
                <a:ea typeface="Menlo"/>
                <a:cs typeface="Menlo"/>
                <a:sym typeface="Menlo"/>
              </a:defRPr>
            </a:pPr>
            <a:r>
              <a:t>{</a:t>
            </a:r>
            <a:endParaRPr>
              <a:latin typeface="+mn-lt"/>
              <a:ea typeface="+mn-ea"/>
              <a:cs typeface="+mn-cs"/>
              <a:sym typeface="Helvetica"/>
            </a:endParaRPr>
          </a:p>
          <a:p>
            <a:pPr defTabSz="344804">
              <a:tabLst>
                <a:tab pos="342900" algn="l"/>
              </a:tabLst>
              <a:defRPr sz="1800">
                <a:solidFill>
                  <a:srgbClr val="008400"/>
                </a:solidFill>
                <a:latin typeface="Menlo"/>
                <a:ea typeface="Menlo"/>
                <a:cs typeface="Menlo"/>
                <a:sym typeface="Menlo"/>
              </a:defRPr>
            </a:pPr>
            <a:r>
              <a:rPr>
                <a:solidFill>
                  <a:srgbClr val="000000"/>
                </a:solidFill>
              </a:rPr>
              <a:t>   </a:t>
            </a:r>
            <a:r>
              <a:t>// Sequential search</a:t>
            </a:r>
            <a:endParaRPr>
              <a:solidFill>
                <a:srgbClr val="000000"/>
              </a:solidFill>
              <a:latin typeface="+mn-lt"/>
              <a:ea typeface="+mn-ea"/>
              <a:cs typeface="+mn-cs"/>
              <a:sym typeface="Helvetica"/>
            </a:endParaRPr>
          </a:p>
          <a:p>
            <a:pPr defTabSz="344804">
              <a:tabLst>
                <a:tab pos="342900" algn="l"/>
              </a:tabLst>
              <a:defRPr sz="1800">
                <a:latin typeface="Menlo"/>
                <a:ea typeface="Menlo"/>
                <a:cs typeface="Menlo"/>
                <a:sym typeface="Menlo"/>
              </a:defRPr>
            </a:pPr>
            <a:r>
              <a:t>   </a:t>
            </a:r>
            <a:r>
              <a:rPr>
                <a:solidFill>
                  <a:srgbClr val="BA2DA2"/>
                </a:solidFill>
              </a:rPr>
              <a:t>int</a:t>
            </a:r>
            <a:r>
              <a:t> index = </a:t>
            </a:r>
            <a:r>
              <a:rPr>
                <a:solidFill>
                  <a:srgbClr val="272AD8"/>
                </a:solidFill>
              </a:rPr>
              <a:t>0</a:t>
            </a:r>
            <a:r>
              <a:t>;</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r>
              <a:rPr>
                <a:solidFill>
                  <a:srgbClr val="BA2DA2"/>
                </a:solidFill>
              </a:rPr>
              <a:t>while</a:t>
            </a:r>
            <a:r>
              <a:t> ( (index &lt; numberOfEntries) &amp;&amp;</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!key.equals(dictionary[index].getKey()) )</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index++;</a:t>
            </a:r>
            <a:endParaRPr>
              <a:latin typeface="+mn-lt"/>
              <a:ea typeface="+mn-ea"/>
              <a:cs typeface="+mn-cs"/>
              <a:sym typeface="Helvetica"/>
            </a:endParaRPr>
          </a:p>
          <a:p>
            <a:pPr defTabSz="344804">
              <a:tabLst>
                <a:tab pos="342900" algn="l"/>
              </a:tabLst>
              <a:defRPr sz="1800">
                <a:latin typeface="Menlo"/>
                <a:ea typeface="Menlo"/>
                <a:cs typeface="Menlo"/>
                <a:sym typeface="Menlo"/>
              </a:defRPr>
            </a:pPr>
            <a:r>
              <a:t>   </a:t>
            </a:r>
            <a:r>
              <a:rPr>
                <a:solidFill>
                  <a:srgbClr val="BA2DA2"/>
                </a:solidFill>
              </a:rPr>
              <a:t>return</a:t>
            </a:r>
            <a:r>
              <a:t> index;</a:t>
            </a:r>
            <a:endParaRPr>
              <a:latin typeface="+mn-lt"/>
              <a:ea typeface="+mn-ea"/>
              <a:cs typeface="+mn-cs"/>
              <a:sym typeface="Helvetica"/>
            </a:endParaRPr>
          </a:p>
          <a:p>
            <a:pPr defTabSz="344804">
              <a:tabLst>
                <a:tab pos="342900" algn="l"/>
              </a:tabLst>
              <a:defRPr sz="1800">
                <a:latin typeface="Menlo"/>
                <a:ea typeface="Menlo"/>
                <a:cs typeface="Menlo"/>
                <a:sym typeface="Menlo"/>
              </a:defRPr>
            </a:pPr>
            <a:r>
              <a:t>}</a:t>
            </a:r>
          </a:p>
        </p:txBody>
      </p:sp>
    </p:spTree>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itle 1"/>
          <p:cNvSpPr txBox="1">
            <a:spLocks noGrp="1"/>
          </p:cNvSpPr>
          <p:nvPr>
            <p:ph type="title"/>
          </p:nvPr>
        </p:nvSpPr>
        <p:spPr>
          <a:xfrm>
            <a:off x="249435" y="-1"/>
            <a:ext cx="8765382" cy="807816"/>
          </a:xfrm>
          <a:prstGeom prst="rect">
            <a:avLst/>
          </a:prstGeom>
        </p:spPr>
        <p:txBody>
          <a:bodyPr/>
          <a:lstStyle>
            <a:lvl1pPr defTabSz="813816">
              <a:defRPr sz="3916"/>
            </a:lvl1pPr>
          </a:lstStyle>
          <a:p>
            <a:r>
              <a:t>Unsorted Array-Based Implementations</a:t>
            </a:r>
          </a:p>
        </p:txBody>
      </p:sp>
      <p:sp>
        <p:nvSpPr>
          <p:cNvPr id="79" name="FIGURE 21-3 Removing an entry from an unsorted array-based dictionary"/>
          <p:cNvSpPr txBox="1">
            <a:spLocks noGrp="1"/>
          </p:cNvSpPr>
          <p:nvPr>
            <p:ph type="body" sz="quarter" idx="1"/>
          </p:nvPr>
        </p:nvSpPr>
        <p:spPr>
          <a:prstGeom prst="rect">
            <a:avLst/>
          </a:prstGeom>
        </p:spPr>
        <p:txBody>
          <a:bodyPr/>
          <a:lstStyle>
            <a:lvl1pPr defTabSz="402336">
              <a:defRPr sz="1936"/>
            </a:lvl1pPr>
          </a:lstStyle>
          <a:p>
            <a:r>
              <a:t>FIGURE 21-3 Removing an entry from an unsorted array-based dictionary</a:t>
            </a:r>
          </a:p>
        </p:txBody>
      </p:sp>
      <p:pic>
        <p:nvPicPr>
          <p:cNvPr id="80" name="A figure displays before the removal of an entry from an array based dictionary. Search array from the beginning.&#10;" descr="A figure displays before the removal of an entry from an array based dictionary. Search array from the beginning."/>
          <p:cNvPicPr>
            <a:picLocks noChangeAspect="1"/>
          </p:cNvPicPr>
          <p:nvPr/>
        </p:nvPicPr>
        <p:blipFill>
          <a:blip r:embed="rId2">
            <a:extLst/>
          </a:blip>
          <a:srcRect b="59675"/>
          <a:stretch>
            <a:fillRect/>
          </a:stretch>
        </p:blipFill>
        <p:spPr>
          <a:xfrm>
            <a:off x="699771" y="1084466"/>
            <a:ext cx="6971764" cy="2008081"/>
          </a:xfrm>
          <a:prstGeom prst="rect">
            <a:avLst/>
          </a:prstGeom>
          <a:ln w="12700">
            <a:miter lim="400000"/>
          </a:ln>
        </p:spPr>
      </p:pic>
      <p:pic>
        <p:nvPicPr>
          <p:cNvPr id="81" name="A figure displays after the removal of an entry from an array based dictionary. &#10;Replace reference to removed entry with reference to last entry. Set last reference to null." descr="A figure displays after the removal of an entry from an array based dictionary. Replace reference to removed entry with reference to last entry. Set last reference to null."/>
          <p:cNvPicPr>
            <a:picLocks noChangeAspect="1"/>
          </p:cNvPicPr>
          <p:nvPr/>
        </p:nvPicPr>
        <p:blipFill>
          <a:blip r:embed="rId2">
            <a:extLst/>
          </a:blip>
          <a:srcRect t="47036"/>
          <a:stretch>
            <a:fillRect/>
          </a:stretch>
        </p:blipFill>
        <p:spPr>
          <a:xfrm>
            <a:off x="1020265" y="3369305"/>
            <a:ext cx="6971764" cy="2637476"/>
          </a:xfrm>
          <a:prstGeom prst="rect">
            <a:avLst/>
          </a:prstGeom>
          <a:ln w="12700">
            <a:miter lim="400000"/>
          </a:ln>
        </p:spPr>
      </p:pic>
    </p:spTree>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Title 1"/>
          <p:cNvSpPr txBox="1">
            <a:spLocks noGrp="1"/>
          </p:cNvSpPr>
          <p:nvPr>
            <p:ph type="title"/>
          </p:nvPr>
        </p:nvSpPr>
        <p:spPr>
          <a:xfrm>
            <a:off x="315217" y="-1"/>
            <a:ext cx="8708630" cy="807816"/>
          </a:xfrm>
          <a:prstGeom prst="rect">
            <a:avLst/>
          </a:prstGeom>
        </p:spPr>
        <p:txBody>
          <a:bodyPr>
            <a:normAutofit fontScale="90000"/>
          </a:bodyPr>
          <a:lstStyle>
            <a:lvl1pPr defTabSz="813816">
              <a:defRPr sz="3916"/>
            </a:lvl1pPr>
          </a:lstStyle>
          <a:p>
            <a:r>
              <a:t>Unsorted Array-Based Implementations</a:t>
            </a:r>
          </a:p>
        </p:txBody>
      </p:sp>
      <p:sp>
        <p:nvSpPr>
          <p:cNvPr id="84" name="Content Placeholder 2"/>
          <p:cNvSpPr txBox="1">
            <a:spLocks noGrp="1"/>
          </p:cNvSpPr>
          <p:nvPr>
            <p:ph type="body" sz="quarter" idx="1"/>
          </p:nvPr>
        </p:nvSpPr>
        <p:spPr>
          <a:prstGeom prst="rect">
            <a:avLst/>
          </a:prstGeom>
        </p:spPr>
        <p:txBody>
          <a:bodyPr>
            <a:normAutofit fontScale="92500" lnSpcReduction="10000"/>
          </a:bodyPr>
          <a:lstStyle>
            <a:lvl1pPr defTabSz="749808">
              <a:defRPr sz="2952"/>
            </a:lvl1pPr>
          </a:lstStyle>
          <a:p>
            <a:r>
              <a:t>Algorithm to describe the remove operation.</a:t>
            </a:r>
          </a:p>
        </p:txBody>
      </p:sp>
      <p:sp>
        <p:nvSpPr>
          <p:cNvPr id="85" name="Algorithm remove(key)…"/>
          <p:cNvSpPr txBox="1"/>
          <p:nvPr/>
        </p:nvSpPr>
        <p:spPr>
          <a:xfrm>
            <a:off x="457200" y="1151154"/>
            <a:ext cx="7716253" cy="433652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457200">
              <a:defRPr sz="1800" b="1"/>
            </a:pPr>
            <a:r>
              <a:rPr i="1">
                <a:latin typeface="Times"/>
                <a:ea typeface="Times"/>
                <a:cs typeface="Times"/>
                <a:sym typeface="Times"/>
              </a:rPr>
              <a:t>Algorithm </a:t>
            </a:r>
            <a:r>
              <a:t>remove(key)</a:t>
            </a:r>
            <a:endParaRPr>
              <a:latin typeface="Times New Roman"/>
              <a:ea typeface="Times New Roman"/>
              <a:cs typeface="Times New Roman"/>
              <a:sym typeface="Times New Roman"/>
            </a:endParaRPr>
          </a:p>
          <a:p>
            <a:pPr defTabSz="457200">
              <a:defRPr sz="1800" i="1">
                <a:solidFill>
                  <a:schemeClr val="accent6"/>
                </a:solidFill>
                <a:latin typeface="Times New Roman"/>
                <a:ea typeface="Times New Roman"/>
                <a:cs typeface="Times New Roman"/>
                <a:sym typeface="Times New Roman"/>
              </a:defRPr>
            </a:pPr>
            <a:r>
              <a:rPr i="0">
                <a:latin typeface="+mj-lt"/>
                <a:ea typeface="+mj-ea"/>
                <a:cs typeface="+mj-cs"/>
                <a:sym typeface="Arial"/>
              </a:rPr>
              <a:t>// </a:t>
            </a:r>
            <a:r>
              <a:t>Removes an entry from the dictionary, given its search key, and returns its value.</a:t>
            </a:r>
          </a:p>
          <a:p>
            <a:pPr defTabSz="457200">
              <a:defRPr sz="1800" i="1">
                <a:solidFill>
                  <a:schemeClr val="accent6"/>
                </a:solidFill>
                <a:latin typeface="Times New Roman"/>
                <a:ea typeface="Times New Roman"/>
                <a:cs typeface="Times New Roman"/>
                <a:sym typeface="Times New Roman"/>
              </a:defRPr>
            </a:pPr>
            <a:r>
              <a:rPr i="0">
                <a:latin typeface="+mj-lt"/>
                <a:ea typeface="+mj-ea"/>
                <a:cs typeface="+mj-cs"/>
                <a:sym typeface="Arial"/>
              </a:rPr>
              <a:t>// </a:t>
            </a:r>
            <a:r>
              <a:t>If no such entry exists in the dictionary, returns </a:t>
            </a:r>
            <a:r>
              <a:rPr i="0">
                <a:latin typeface="+mj-lt"/>
                <a:ea typeface="+mj-ea"/>
                <a:cs typeface="+mj-cs"/>
                <a:sym typeface="Arial"/>
              </a:rPr>
              <a:t>null.</a:t>
            </a:r>
            <a:endParaRPr i="0"/>
          </a:p>
          <a:p>
            <a:pPr defTabSz="457200">
              <a:spcBef>
                <a:spcPts val="300"/>
              </a:spcBef>
              <a:defRPr sz="1800"/>
            </a:pPr>
            <a:r>
              <a:t>result = </a:t>
            </a:r>
            <a:r>
              <a:rPr b="1"/>
              <a:t>null</a:t>
            </a:r>
            <a:endParaRPr b="1">
              <a:latin typeface="Times New Roman"/>
              <a:ea typeface="Times New Roman"/>
              <a:cs typeface="Times New Roman"/>
              <a:sym typeface="Times New Roman"/>
            </a:endParaRPr>
          </a:p>
          <a:p>
            <a:pPr defTabSz="457200">
              <a:defRPr sz="1800" i="1">
                <a:latin typeface="Times New Roman"/>
                <a:ea typeface="Times New Roman"/>
                <a:cs typeface="Times New Roman"/>
                <a:sym typeface="Times New Roman"/>
              </a:defRPr>
            </a:pPr>
            <a:r>
              <a:t>Search the array for an entry containing </a:t>
            </a:r>
            <a:r>
              <a:rPr i="0">
                <a:latin typeface="+mj-lt"/>
                <a:ea typeface="+mj-ea"/>
                <a:cs typeface="+mj-cs"/>
                <a:sym typeface="Arial"/>
              </a:rPr>
              <a:t>key</a:t>
            </a:r>
            <a:endParaRPr i="0"/>
          </a:p>
          <a:p>
            <a:pPr defTabSz="457200">
              <a:defRPr sz="1800" i="1">
                <a:latin typeface="Times New Roman"/>
                <a:ea typeface="Times New Roman"/>
                <a:cs typeface="Times New Roman"/>
                <a:sym typeface="Times New Roman"/>
              </a:defRPr>
            </a:pPr>
            <a:r>
              <a:rPr b="1" i="0">
                <a:latin typeface="+mj-lt"/>
                <a:ea typeface="+mj-ea"/>
                <a:cs typeface="+mj-cs"/>
                <a:sym typeface="Arial"/>
              </a:rPr>
              <a:t>if </a:t>
            </a:r>
            <a:r>
              <a:rPr i="0">
                <a:latin typeface="+mj-lt"/>
                <a:ea typeface="+mj-ea"/>
                <a:cs typeface="+mj-cs"/>
                <a:sym typeface="Arial"/>
              </a:rPr>
              <a:t>(</a:t>
            </a:r>
            <a:r>
              <a:t>an entry containing </a:t>
            </a:r>
            <a:r>
              <a:rPr i="0">
                <a:latin typeface="+mj-lt"/>
                <a:ea typeface="+mj-ea"/>
                <a:cs typeface="+mj-cs"/>
                <a:sym typeface="Arial"/>
              </a:rPr>
              <a:t>key </a:t>
            </a:r>
            <a:r>
              <a:t>is found in the array</a:t>
            </a:r>
            <a:r>
              <a:rPr i="0">
                <a:latin typeface="+mj-lt"/>
                <a:ea typeface="+mj-ea"/>
                <a:cs typeface="+mj-cs"/>
                <a:sym typeface="Arial"/>
              </a:rPr>
              <a:t>)</a:t>
            </a:r>
            <a:endParaRPr i="0"/>
          </a:p>
          <a:p>
            <a:pPr defTabSz="457200">
              <a:defRPr sz="1800">
                <a:latin typeface="Times New Roman"/>
                <a:ea typeface="Times New Roman"/>
                <a:cs typeface="Times New Roman"/>
                <a:sym typeface="Times New Roman"/>
              </a:defRPr>
            </a:pPr>
            <a:r>
              <a:t>{</a:t>
            </a:r>
          </a:p>
          <a:p>
            <a:pPr marR="2277110" lvl="2" indent="457200" defTabSz="457200">
              <a:defRPr sz="1800" i="1">
                <a:latin typeface="Times New Roman"/>
                <a:ea typeface="Times New Roman"/>
                <a:cs typeface="Times New Roman"/>
                <a:sym typeface="Times New Roman"/>
              </a:defRPr>
            </a:pPr>
            <a:r>
              <a:rPr i="0">
                <a:latin typeface="+mj-lt"/>
                <a:ea typeface="+mj-ea"/>
                <a:cs typeface="+mj-cs"/>
                <a:sym typeface="Arial"/>
              </a:rPr>
              <a:t>result = </a:t>
            </a:r>
            <a:r>
              <a:t>value currently associated with </a:t>
            </a:r>
            <a:r>
              <a:rPr i="0">
                <a:latin typeface="+mj-lt"/>
                <a:ea typeface="+mj-ea"/>
                <a:cs typeface="+mj-cs"/>
                <a:sym typeface="Arial"/>
              </a:rPr>
              <a:t>key </a:t>
            </a:r>
          </a:p>
          <a:p>
            <a:pPr marR="2277110" lvl="2" indent="457200" defTabSz="457200">
              <a:defRPr sz="1800" i="1">
                <a:latin typeface="Times New Roman"/>
                <a:ea typeface="Times New Roman"/>
                <a:cs typeface="Times New Roman"/>
                <a:sym typeface="Times New Roman"/>
              </a:defRPr>
            </a:pPr>
            <a:r>
              <a:t>Replace</a:t>
            </a:r>
            <a:r>
              <a:rPr spc="-82"/>
              <a:t> </a:t>
            </a:r>
            <a:r>
              <a:t>the</a:t>
            </a:r>
            <a:r>
              <a:rPr spc="-82"/>
              <a:t> </a:t>
            </a:r>
            <a:r>
              <a:t>entry</a:t>
            </a:r>
            <a:r>
              <a:rPr spc="-82"/>
              <a:t> </a:t>
            </a:r>
            <a:r>
              <a:t>with</a:t>
            </a:r>
            <a:r>
              <a:rPr spc="-82"/>
              <a:t> </a:t>
            </a:r>
            <a:r>
              <a:t>the</a:t>
            </a:r>
            <a:r>
              <a:rPr spc="-82"/>
              <a:t> </a:t>
            </a:r>
            <a:r>
              <a:t>last</a:t>
            </a:r>
            <a:r>
              <a:rPr spc="-82"/>
              <a:t> </a:t>
            </a:r>
            <a:r>
              <a:t>entry</a:t>
            </a:r>
            <a:r>
              <a:rPr spc="-82"/>
              <a:t> </a:t>
            </a:r>
            <a:r>
              <a:t>in</a:t>
            </a:r>
            <a:r>
              <a:rPr spc="-82"/>
              <a:t> </a:t>
            </a:r>
            <a:r>
              <a:t>the</a:t>
            </a:r>
            <a:r>
              <a:rPr spc="-82"/>
              <a:t> </a:t>
            </a:r>
            <a:r>
              <a:t>array </a:t>
            </a:r>
          </a:p>
          <a:p>
            <a:pPr marR="2277110" lvl="2" indent="457200" defTabSz="457200">
              <a:defRPr sz="1800" i="1">
                <a:latin typeface="Times New Roman"/>
                <a:ea typeface="Times New Roman"/>
                <a:cs typeface="Times New Roman"/>
                <a:sym typeface="Times New Roman"/>
              </a:defRPr>
            </a:pPr>
            <a:r>
              <a:t>Set array element containing last entry to </a:t>
            </a:r>
            <a:r>
              <a:rPr i="0">
                <a:latin typeface="+mj-lt"/>
                <a:ea typeface="+mj-ea"/>
                <a:cs typeface="+mj-cs"/>
                <a:sym typeface="Arial"/>
              </a:rPr>
              <a:t>null </a:t>
            </a:r>
          </a:p>
          <a:p>
            <a:pPr marR="2277110" lvl="2" indent="457200" defTabSz="457200">
              <a:defRPr sz="1800" i="1">
                <a:latin typeface="Times New Roman"/>
                <a:ea typeface="Times New Roman"/>
                <a:cs typeface="Times New Roman"/>
                <a:sym typeface="Times New Roman"/>
              </a:defRPr>
            </a:pPr>
            <a:r>
              <a:t>Decrement the size of the</a:t>
            </a:r>
            <a:r>
              <a:rPr spc="-90"/>
              <a:t> </a:t>
            </a:r>
            <a:r>
              <a:t>dictionary</a:t>
            </a:r>
          </a:p>
          <a:p>
            <a:pPr defTabSz="457200">
              <a:defRPr sz="1800">
                <a:latin typeface="Times New Roman"/>
                <a:ea typeface="Times New Roman"/>
                <a:cs typeface="Times New Roman"/>
                <a:sym typeface="Times New Roman"/>
              </a:defRPr>
            </a:pPr>
            <a:r>
              <a:t>}</a:t>
            </a:r>
          </a:p>
          <a:p>
            <a:pPr defTabSz="457200">
              <a:defRPr sz="1800">
                <a:solidFill>
                  <a:schemeClr val="accent6"/>
                </a:solidFill>
              </a:defRPr>
            </a:pPr>
            <a:r>
              <a:t>// </a:t>
            </a:r>
            <a:r>
              <a:rPr i="1">
                <a:latin typeface="Times New Roman"/>
                <a:ea typeface="Times New Roman"/>
                <a:cs typeface="Times New Roman"/>
                <a:sym typeface="Times New Roman"/>
              </a:rPr>
              <a:t>Else </a:t>
            </a:r>
            <a:r>
              <a:t>result </a:t>
            </a:r>
            <a:r>
              <a:rPr spc="-382"/>
              <a:t> </a:t>
            </a:r>
            <a:r>
              <a:rPr i="1">
                <a:latin typeface="Times New Roman"/>
                <a:ea typeface="Times New Roman"/>
                <a:cs typeface="Times New Roman"/>
                <a:sym typeface="Times New Roman"/>
              </a:rPr>
              <a:t>is </a:t>
            </a:r>
            <a:r>
              <a:t>null</a:t>
            </a:r>
            <a:endParaRPr>
              <a:latin typeface="Times New Roman"/>
              <a:ea typeface="Times New Roman"/>
              <a:cs typeface="Times New Roman"/>
              <a:sym typeface="Times New Roman"/>
            </a:endParaRPr>
          </a:p>
          <a:p>
            <a:pPr defTabSz="457200">
              <a:spcBef>
                <a:spcPts val="400"/>
              </a:spcBef>
              <a:defRPr sz="1800" b="1"/>
            </a:pPr>
            <a:r>
              <a:t>return </a:t>
            </a:r>
            <a:r>
              <a:rPr b="0"/>
              <a:t>result</a:t>
            </a:r>
            <a:endParaRPr b="0">
              <a:latin typeface="Times New Roman"/>
              <a:ea typeface="Times New Roman"/>
              <a:cs typeface="Times New Roman"/>
              <a:sym typeface="Times New Roman"/>
            </a:endParaRPr>
          </a:p>
        </p:txBody>
      </p:sp>
    </p:spTree>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itle 1"/>
          <p:cNvSpPr txBox="1">
            <a:spLocks noGrp="1"/>
          </p:cNvSpPr>
          <p:nvPr>
            <p:ph type="title"/>
          </p:nvPr>
        </p:nvSpPr>
        <p:spPr>
          <a:xfrm>
            <a:off x="249766" y="0"/>
            <a:ext cx="8644468" cy="816042"/>
          </a:xfrm>
          <a:prstGeom prst="rect">
            <a:avLst/>
          </a:prstGeom>
        </p:spPr>
        <p:txBody>
          <a:bodyPr/>
          <a:lstStyle>
            <a:lvl1pPr defTabSz="804672">
              <a:defRPr sz="3872"/>
            </a:lvl1pPr>
          </a:lstStyle>
          <a:p>
            <a:r>
              <a:t>Unsorted Array-Based Implementations</a:t>
            </a:r>
          </a:p>
        </p:txBody>
      </p:sp>
      <p:sp>
        <p:nvSpPr>
          <p:cNvPr id="88" name="Content Placeholder 2"/>
          <p:cNvSpPr txBox="1">
            <a:spLocks noGrp="1"/>
          </p:cNvSpPr>
          <p:nvPr>
            <p:ph type="body" idx="1"/>
          </p:nvPr>
        </p:nvSpPr>
        <p:spPr>
          <a:prstGeom prst="rect">
            <a:avLst/>
          </a:prstGeom>
        </p:spPr>
        <p:txBody>
          <a:bodyPr/>
          <a:lstStyle/>
          <a:p>
            <a:r>
              <a:t>For this implementation, worst-case efficiencies of the operations are:</a:t>
            </a:r>
          </a:p>
          <a:p>
            <a:pPr lvl="1"/>
            <a:r>
              <a:t>Addition: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1"/>
            <a:r>
              <a:t>Removal: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1"/>
            <a:r>
              <a:t>Retrieval: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1"/>
            <a:r>
              <a:t>Traversal: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p:txBody>
      </p:sp>
    </p:spTree>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itle 1"/>
          <p:cNvSpPr txBox="1">
            <a:spLocks noGrp="1"/>
          </p:cNvSpPr>
          <p:nvPr>
            <p:ph type="title"/>
          </p:nvPr>
        </p:nvSpPr>
        <p:spPr>
          <a:xfrm>
            <a:off x="249435" y="-1"/>
            <a:ext cx="8894565" cy="807816"/>
          </a:xfrm>
          <a:prstGeom prst="rect">
            <a:avLst/>
          </a:prstGeom>
        </p:spPr>
        <p:txBody>
          <a:bodyPr>
            <a:normAutofit fontScale="90000"/>
          </a:bodyPr>
          <a:lstStyle>
            <a:lvl1pPr defTabSz="886968">
              <a:defRPr sz="4268"/>
            </a:lvl1pPr>
          </a:lstStyle>
          <a:p>
            <a:r>
              <a:t>Sorted Array-Based Implementations</a:t>
            </a:r>
          </a:p>
        </p:txBody>
      </p:sp>
      <p:sp>
        <p:nvSpPr>
          <p:cNvPr id="91" name="FIGURE 21-4a Adding an entry to a sorted array-based dictionary"/>
          <p:cNvSpPr txBox="1">
            <a:spLocks noGrp="1"/>
          </p:cNvSpPr>
          <p:nvPr>
            <p:ph type="body" sz="quarter" idx="1"/>
          </p:nvPr>
        </p:nvSpPr>
        <p:spPr>
          <a:prstGeom prst="rect">
            <a:avLst/>
          </a:prstGeom>
        </p:spPr>
        <p:txBody>
          <a:bodyPr/>
          <a:lstStyle>
            <a:lvl1pPr defTabSz="457200">
              <a:defRPr sz="2200"/>
            </a:lvl1pPr>
          </a:lstStyle>
          <a:p>
            <a:r>
              <a:t>FIGURE 21-4a Adding an entry to a sorted array-based dictionary</a:t>
            </a:r>
          </a:p>
        </p:txBody>
      </p:sp>
      <p:pic>
        <p:nvPicPr>
          <p:cNvPr id="92" name="A figure illustrates location where to add an entry. Search from the beginning to find the correct position for a new entry." descr="A figure illustrates location where to add an entry. Search from the beginning to find the correct position for a new entry."/>
          <p:cNvPicPr>
            <a:picLocks noChangeAspect="1"/>
          </p:cNvPicPr>
          <p:nvPr/>
        </p:nvPicPr>
        <p:blipFill>
          <a:blip r:embed="rId2">
            <a:extLst/>
          </a:blip>
          <a:stretch>
            <a:fillRect/>
          </a:stretch>
        </p:blipFill>
        <p:spPr>
          <a:xfrm>
            <a:off x="189971" y="1856093"/>
            <a:ext cx="5470981" cy="3145814"/>
          </a:xfrm>
          <a:prstGeom prst="rect">
            <a:avLst/>
          </a:prstGeom>
          <a:ln w="12700">
            <a:miter lim="400000"/>
          </a:ln>
        </p:spPr>
      </p:pic>
    </p:spTree>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itle 1"/>
          <p:cNvSpPr txBox="1">
            <a:spLocks noGrp="1"/>
          </p:cNvSpPr>
          <p:nvPr>
            <p:ph type="title"/>
          </p:nvPr>
        </p:nvSpPr>
        <p:spPr>
          <a:xfrm>
            <a:off x="249435" y="-1"/>
            <a:ext cx="8894565" cy="807816"/>
          </a:xfrm>
          <a:prstGeom prst="rect">
            <a:avLst/>
          </a:prstGeom>
        </p:spPr>
        <p:txBody>
          <a:bodyPr>
            <a:normAutofit fontScale="90000"/>
          </a:bodyPr>
          <a:lstStyle>
            <a:lvl1pPr defTabSz="886968">
              <a:defRPr sz="4268"/>
            </a:lvl1pPr>
          </a:lstStyle>
          <a:p>
            <a:r>
              <a:t>Sorted Array-Based Implementations</a:t>
            </a:r>
          </a:p>
        </p:txBody>
      </p:sp>
      <p:sp>
        <p:nvSpPr>
          <p:cNvPr id="95" name="FIGURE 21-4b Adding an entry to a sorted array-based dictionary"/>
          <p:cNvSpPr txBox="1">
            <a:spLocks noGrp="1"/>
          </p:cNvSpPr>
          <p:nvPr>
            <p:ph type="body" sz="quarter" idx="1"/>
          </p:nvPr>
        </p:nvSpPr>
        <p:spPr>
          <a:prstGeom prst="rect">
            <a:avLst/>
          </a:prstGeom>
        </p:spPr>
        <p:txBody>
          <a:bodyPr/>
          <a:lstStyle>
            <a:lvl1pPr defTabSz="457200">
              <a:defRPr sz="2200"/>
            </a:lvl1pPr>
          </a:lstStyle>
          <a:p>
            <a:r>
              <a:t>FIGURE 21-4b Adding an entry to a sorted array-based dictionary</a:t>
            </a:r>
          </a:p>
        </p:txBody>
      </p:sp>
      <p:pic>
        <p:nvPicPr>
          <p:cNvPr id="96" name="A figure illustrates location where to add an entry.  Make room for new entry. After locating the correct position for the insertion, shift the contents of subsequent array locations toward the end of the array in the order indicated." descr="A figure illustrates location where to add an entry.  Make room for new entry. After locating the correct position for the insertion, shift the contents of subsequent array locations toward the end of the array in the order indicated."/>
          <p:cNvPicPr>
            <a:picLocks noChangeAspect="1"/>
          </p:cNvPicPr>
          <p:nvPr/>
        </p:nvPicPr>
        <p:blipFill>
          <a:blip r:embed="rId2">
            <a:extLst/>
          </a:blip>
          <a:stretch>
            <a:fillRect/>
          </a:stretch>
        </p:blipFill>
        <p:spPr>
          <a:xfrm>
            <a:off x="190500" y="1377394"/>
            <a:ext cx="8699500" cy="3026184"/>
          </a:xfrm>
          <a:prstGeom prst="rect">
            <a:avLst/>
          </a:prstGeom>
          <a:ln w="12700">
            <a:miter lim="400000"/>
          </a:ln>
        </p:spPr>
      </p:pic>
    </p:spTree>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Title 1"/>
          <p:cNvSpPr txBox="1">
            <a:spLocks noGrp="1"/>
          </p:cNvSpPr>
          <p:nvPr>
            <p:ph type="title"/>
          </p:nvPr>
        </p:nvSpPr>
        <p:spPr>
          <a:xfrm>
            <a:off x="249435" y="-1"/>
            <a:ext cx="8751243" cy="807816"/>
          </a:xfrm>
          <a:prstGeom prst="rect">
            <a:avLst/>
          </a:prstGeom>
        </p:spPr>
        <p:txBody>
          <a:bodyPr>
            <a:normAutofit fontScale="90000"/>
          </a:bodyPr>
          <a:lstStyle>
            <a:lvl1pPr defTabSz="868680">
              <a:defRPr sz="4180"/>
            </a:lvl1pPr>
          </a:lstStyle>
          <a:p>
            <a:r>
              <a:t>Sorted Array-Based Implementations</a:t>
            </a:r>
          </a:p>
        </p:txBody>
      </p:sp>
      <p:sp>
        <p:nvSpPr>
          <p:cNvPr id="99" name="FIGURE 21-4c Adding an entry to a sorted array-based dictionary"/>
          <p:cNvSpPr txBox="1">
            <a:spLocks noGrp="1"/>
          </p:cNvSpPr>
          <p:nvPr>
            <p:ph type="body" sz="quarter" idx="1"/>
          </p:nvPr>
        </p:nvSpPr>
        <p:spPr>
          <a:prstGeom prst="rect">
            <a:avLst/>
          </a:prstGeom>
        </p:spPr>
        <p:txBody>
          <a:bodyPr/>
          <a:lstStyle>
            <a:lvl1pPr defTabSz="457200">
              <a:defRPr sz="2200"/>
            </a:lvl1pPr>
          </a:lstStyle>
          <a:p>
            <a:r>
              <a:t>FIGURE 21-4c Adding an entry to a sorted array-based dictionary</a:t>
            </a:r>
          </a:p>
        </p:txBody>
      </p:sp>
      <p:pic>
        <p:nvPicPr>
          <p:cNvPr id="100" name="A figure illustrates location where to add an entry. &#10;&#10;Picture 2" descr="A figure illustrates location where to add an entry. Picture 2"/>
          <p:cNvPicPr>
            <a:picLocks noChangeAspect="1"/>
          </p:cNvPicPr>
          <p:nvPr/>
        </p:nvPicPr>
        <p:blipFill>
          <a:blip r:embed="rId2">
            <a:extLst/>
          </a:blip>
          <a:stretch>
            <a:fillRect/>
          </a:stretch>
        </p:blipFill>
        <p:spPr>
          <a:xfrm>
            <a:off x="206270" y="1868348"/>
            <a:ext cx="5442171" cy="2410104"/>
          </a:xfrm>
          <a:prstGeom prst="rect">
            <a:avLst/>
          </a:prstGeom>
          <a:ln w="12700">
            <a:miter lim="400000"/>
          </a:ln>
        </p:spPr>
      </p:pic>
    </p:spTree>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itle 1"/>
          <p:cNvSpPr txBox="1">
            <a:spLocks noGrp="1"/>
          </p:cNvSpPr>
          <p:nvPr>
            <p:ph type="title"/>
          </p:nvPr>
        </p:nvSpPr>
        <p:spPr>
          <a:prstGeom prst="rect">
            <a:avLst/>
          </a:prstGeom>
        </p:spPr>
        <p:txBody>
          <a:bodyPr>
            <a:normAutofit fontScale="90000"/>
          </a:bodyPr>
          <a:lstStyle/>
          <a:p>
            <a:r>
              <a:t>Sorted Array-Based Dictionary</a:t>
            </a:r>
          </a:p>
        </p:txBody>
      </p:sp>
      <p:sp>
        <p:nvSpPr>
          <p:cNvPr id="103" name="Content Placeholder 4"/>
          <p:cNvSpPr txBox="1">
            <a:spLocks noGrp="1"/>
          </p:cNvSpPr>
          <p:nvPr>
            <p:ph type="body" sz="quarter" idx="1"/>
          </p:nvPr>
        </p:nvSpPr>
        <p:spPr>
          <a:prstGeom prst="rect">
            <a:avLst/>
          </a:prstGeom>
        </p:spPr>
        <p:txBody>
          <a:bodyPr/>
          <a:lstStyle/>
          <a:p>
            <a:pPr defTabSz="557784">
              <a:defRPr sz="2196"/>
            </a:pPr>
            <a:r>
              <a:t>LISTING 21-2 An outline of the class </a:t>
            </a:r>
            <a:r>
              <a:rPr>
                <a:latin typeface="Courier New"/>
                <a:ea typeface="Courier New"/>
                <a:cs typeface="Courier New"/>
                <a:sym typeface="Courier New"/>
              </a:rPr>
              <a:t>SortedArrayDictionary</a:t>
            </a:r>
          </a:p>
        </p:txBody>
      </p:sp>
      <p:sp>
        <p:nvSpPr>
          <p:cNvPr id="104" name="/** A class that implements the ADT dictionary by using a resizable array.…"/>
          <p:cNvSpPr txBox="1"/>
          <p:nvPr/>
        </p:nvSpPr>
        <p:spPr>
          <a:xfrm>
            <a:off x="280793" y="807814"/>
            <a:ext cx="8582414" cy="4894274"/>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t>/**</a:t>
            </a:r>
            <a:r>
              <a:rPr>
                <a:solidFill>
                  <a:srgbClr val="000000"/>
                </a:solidFill>
                <a:latin typeface="+mn-lt"/>
                <a:ea typeface="+mn-ea"/>
                <a:cs typeface="+mn-cs"/>
                <a:sym typeface="Helvetica"/>
              </a:rPr>
              <a:t> </a:t>
            </a:r>
            <a:r>
              <a:t>A class that implements the ADT dictionary by using a resizable array.</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The dictionary is sorted and has distinct search keys. Search keys and</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associated values are not null.</a:t>
            </a:r>
            <a:r>
              <a:rPr>
                <a:solidFill>
                  <a:srgbClr val="000000"/>
                </a:solidFill>
                <a:latin typeface="+mn-lt"/>
                <a:ea typeface="+mn-ea"/>
                <a:cs typeface="+mn-cs"/>
                <a:sym typeface="Helvetica"/>
              </a:rPr>
              <a:t> </a:t>
            </a:r>
            <a:r>
              <a:t>*/</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class</a:t>
            </a:r>
            <a:r>
              <a:t> SortedArrayDictionary&lt;K </a:t>
            </a:r>
            <a:r>
              <a:rPr>
                <a:solidFill>
                  <a:srgbClr val="BA2DA2"/>
                </a:solidFill>
              </a:rPr>
              <a:t>extends</a:t>
            </a:r>
            <a:r>
              <a:t> Comparable&lt;? </a:t>
            </a:r>
            <a:r>
              <a:rPr>
                <a:solidFill>
                  <a:srgbClr val="BA2DA2"/>
                </a:solidFill>
              </a:rPr>
              <a:t>super</a:t>
            </a:r>
            <a:r>
              <a:t> K&gt;, V&gt;</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implements</a:t>
            </a:r>
            <a:r>
              <a:t> DictionaryInterface&lt;K, V&gt;</a:t>
            </a:r>
            <a:endParaRPr>
              <a:latin typeface="+mn-lt"/>
              <a:ea typeface="+mn-ea"/>
              <a:cs typeface="+mn-cs"/>
              <a:sym typeface="Helvetica"/>
            </a:endParaRPr>
          </a:p>
          <a:p>
            <a:pPr defTabSz="344804">
              <a:tabLst>
                <a:tab pos="342900" algn="l"/>
              </a:tabLst>
              <a:defRPr sz="1500">
                <a:latin typeface="Menlo"/>
                <a:ea typeface="Menlo"/>
                <a:cs typeface="Menlo"/>
                <a:sym typeface="Menlo"/>
              </a:defRPr>
            </a:pPr>
            <a:r>
              <a:t>{</a:t>
            </a:r>
          </a:p>
          <a:p>
            <a:pPr defTabSz="344804">
              <a:tabLst>
                <a:tab pos="342900" algn="l"/>
              </a:tabLst>
              <a:defRPr sz="1500">
                <a:solidFill>
                  <a:srgbClr val="008400"/>
                </a:solidFill>
                <a:latin typeface="Menlo"/>
                <a:ea typeface="Menlo"/>
                <a:cs typeface="Menlo"/>
                <a:sym typeface="Menlo"/>
              </a:defRPr>
            </a:pPr>
            <a:r>
              <a:t>   // Array of entries sorted by search key</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rPr>
                <a:solidFill>
                  <a:srgbClr val="BA2DA2"/>
                </a:solidFill>
              </a:rPr>
              <a:t>private</a:t>
            </a:r>
            <a:r>
              <a:rPr>
                <a:solidFill>
                  <a:srgbClr val="000000"/>
                </a:solidFill>
              </a:rPr>
              <a:t> Entry&lt;K, V&gt;[] dictionary;</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a:t>
            </a:r>
            <a:r>
              <a:rPr>
                <a:solidFill>
                  <a:srgbClr val="BA2DA2"/>
                </a:solidFill>
              </a:rPr>
              <a:t>int</a:t>
            </a:r>
            <a:r>
              <a:t> numberOfEntries; </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a:t>
            </a:r>
            <a:r>
              <a:rPr>
                <a:solidFill>
                  <a:srgbClr val="BA2DA2"/>
                </a:solidFill>
              </a:rPr>
              <a:t>boolean</a:t>
            </a:r>
            <a:r>
              <a:t> integrityOK = </a:t>
            </a:r>
            <a:r>
              <a:rPr>
                <a:solidFill>
                  <a:srgbClr val="BA2DA2"/>
                </a:solidFill>
              </a:rPr>
              <a:t>false</a:t>
            </a:r>
            <a:r>
              <a:t>;</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a:t>
            </a:r>
            <a:r>
              <a:rPr>
                <a:solidFill>
                  <a:srgbClr val="BA2DA2"/>
                </a:solidFill>
              </a:rPr>
              <a:t>final</a:t>
            </a:r>
            <a:r>
              <a:t> </a:t>
            </a:r>
            <a:r>
              <a:rPr>
                <a:solidFill>
                  <a:srgbClr val="BA2DA2"/>
                </a:solidFill>
              </a:rPr>
              <a:t>static</a:t>
            </a:r>
            <a:r>
              <a:t> </a:t>
            </a:r>
            <a:r>
              <a:rPr>
                <a:solidFill>
                  <a:srgbClr val="BA2DA2"/>
                </a:solidFill>
              </a:rPr>
              <a:t>int</a:t>
            </a:r>
            <a:r>
              <a:t> DEFAULT_CAPACITY = </a:t>
            </a:r>
            <a:r>
              <a:rPr>
                <a:solidFill>
                  <a:srgbClr val="272AD8"/>
                </a:solidFill>
              </a:rPr>
              <a:t>25</a:t>
            </a:r>
            <a:r>
              <a:t>;</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private</a:t>
            </a:r>
            <a:r>
              <a:t> </a:t>
            </a:r>
            <a:r>
              <a:rPr>
                <a:solidFill>
                  <a:srgbClr val="BA2DA2"/>
                </a:solidFill>
              </a:rPr>
              <a:t>static</a:t>
            </a:r>
            <a:r>
              <a:t> </a:t>
            </a:r>
            <a:r>
              <a:rPr>
                <a:solidFill>
                  <a:srgbClr val="BA2DA2"/>
                </a:solidFill>
              </a:rPr>
              <a:t>final</a:t>
            </a:r>
            <a:r>
              <a:t> </a:t>
            </a:r>
            <a:r>
              <a:rPr>
                <a:solidFill>
                  <a:srgbClr val="BA2DA2"/>
                </a:solidFill>
              </a:rPr>
              <a:t>int</a:t>
            </a:r>
            <a:r>
              <a:t> MAX_CAPACITY = </a:t>
            </a:r>
            <a:r>
              <a:rPr>
                <a:solidFill>
                  <a:srgbClr val="272AD8"/>
                </a:solidFill>
              </a:rPr>
              <a:t>10000</a:t>
            </a:r>
            <a:r>
              <a:t>;</a:t>
            </a:r>
            <a:endParaRPr>
              <a:latin typeface="+mn-lt"/>
              <a:ea typeface="+mn-ea"/>
              <a:cs typeface="+mn-cs"/>
              <a:sym typeface="Helvetica"/>
            </a:endParaRPr>
          </a:p>
          <a:p>
            <a:pPr defTabSz="344804">
              <a:tabLst>
                <a:tab pos="342900" algn="l"/>
              </a:tabLst>
              <a:defRPr sz="1500">
                <a:latin typeface="+mn-lt"/>
                <a:ea typeface="+mn-ea"/>
                <a:cs typeface="+mn-cs"/>
                <a:sym typeface="Helvetica"/>
              </a:defRPr>
            </a:pP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&lt; Constructors analogous to those in Listing 21-1.</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 . .</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Implementations of methods in DictionaryInterface.</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 . .</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The private class Entry, as shown in Listing 21-1.</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 . .</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SortedArrayDictionary</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Title 1"/>
          <p:cNvSpPr txBox="1">
            <a:spLocks noGrp="1"/>
          </p:cNvSpPr>
          <p:nvPr>
            <p:ph type="title"/>
          </p:nvPr>
        </p:nvSpPr>
        <p:spPr>
          <a:prstGeom prst="rect">
            <a:avLst/>
          </a:prstGeom>
        </p:spPr>
        <p:txBody>
          <a:bodyPr/>
          <a:lstStyle>
            <a:lvl1pPr defTabSz="630936">
              <a:defRPr sz="3036"/>
            </a:lvl1pPr>
          </a:lstStyle>
          <a:p>
            <a:r>
              <a:t>Recursive Sequential Search of an Unsorted Array</a:t>
            </a:r>
          </a:p>
        </p:txBody>
      </p:sp>
      <p:sp>
        <p:nvSpPr>
          <p:cNvPr id="76" name="Content Placeholder 2"/>
          <p:cNvSpPr txBox="1">
            <a:spLocks noGrp="1"/>
          </p:cNvSpPr>
          <p:nvPr>
            <p:ph type="body" sz="quarter" idx="1"/>
          </p:nvPr>
        </p:nvSpPr>
        <p:spPr>
          <a:prstGeom prst="rect">
            <a:avLst/>
          </a:prstGeom>
        </p:spPr>
        <p:txBody>
          <a:bodyPr/>
          <a:lstStyle>
            <a:lvl1pPr defTabSz="502920">
              <a:defRPr sz="1980"/>
            </a:lvl1pPr>
          </a:lstStyle>
          <a:p>
            <a:r>
              <a:t>Method that implements this algorithm will need parameters first and last.</a:t>
            </a:r>
          </a:p>
        </p:txBody>
      </p:sp>
      <p:sp>
        <p:nvSpPr>
          <p:cNvPr id="77" name="/** Searches an array for anEntry. */…"/>
          <p:cNvSpPr txBox="1"/>
          <p:nvPr/>
        </p:nvSpPr>
        <p:spPr>
          <a:xfrm>
            <a:off x="443971" y="807814"/>
            <a:ext cx="8132489" cy="53492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500">
                <a:solidFill>
                  <a:srgbClr val="008400"/>
                </a:solidFill>
                <a:latin typeface="Menlo"/>
                <a:ea typeface="Menlo"/>
                <a:cs typeface="Menlo"/>
                <a:sym typeface="Menlo"/>
              </a:defRPr>
            </a:pPr>
            <a:r>
              <a:t>/** Searches an array for anEntry. */</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rPr>
                <a:solidFill>
                  <a:srgbClr val="BA2DA2"/>
                </a:solidFill>
              </a:rPr>
              <a:t>public</a:t>
            </a:r>
            <a:r>
              <a:t> </a:t>
            </a:r>
            <a:r>
              <a:rPr>
                <a:solidFill>
                  <a:srgbClr val="BA2DA2"/>
                </a:solidFill>
              </a:rPr>
              <a:t>static</a:t>
            </a:r>
            <a:r>
              <a:t> &lt;T&gt; </a:t>
            </a:r>
            <a:r>
              <a:rPr>
                <a:solidFill>
                  <a:srgbClr val="BA2DA2"/>
                </a:solidFill>
              </a:rPr>
              <a:t>boolean</a:t>
            </a:r>
            <a:r>
              <a:t> inArray(T[] anArray, T anEntry)</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return</a:t>
            </a:r>
            <a:r>
              <a:t> search(anArray, </a:t>
            </a:r>
            <a:r>
              <a:rPr>
                <a:solidFill>
                  <a:srgbClr val="272AD8"/>
                </a:solidFill>
              </a:rPr>
              <a:t>0</a:t>
            </a:r>
            <a:r>
              <a:t>, anArray.length - </a:t>
            </a:r>
            <a:r>
              <a:rPr>
                <a:solidFill>
                  <a:srgbClr val="272AD8"/>
                </a:solidFill>
              </a:rPr>
              <a:t>1</a:t>
            </a:r>
            <a:r>
              <a:t>, anEntry);</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inArray</a:t>
            </a:r>
            <a:endParaRPr>
              <a:solidFill>
                <a:srgbClr val="000000"/>
              </a:solidFill>
              <a:latin typeface="+mj-lt"/>
              <a:ea typeface="+mj-ea"/>
              <a:cs typeface="+mj-cs"/>
              <a:sym typeface="Helvetica"/>
            </a:endParaRPr>
          </a:p>
          <a:p>
            <a:pPr defTabSz="344804">
              <a:tabLst>
                <a:tab pos="342900" algn="l"/>
              </a:tabLst>
              <a:defRPr sz="1500">
                <a:latin typeface="+mj-lt"/>
                <a:ea typeface="+mj-ea"/>
                <a:cs typeface="+mj-cs"/>
                <a:sym typeface="Helvetica"/>
              </a:defRPr>
            </a:pP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Searches anArray[first] through anArray[last] for desiredItem.</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first &gt;= 0 and &lt; anArray.length.</a:t>
            </a:r>
            <a:endParaRPr>
              <a:solidFill>
                <a:srgbClr val="000000"/>
              </a:solidFill>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t>// last &gt;= 0 and &lt; anArray.length.</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rPr>
                <a:solidFill>
                  <a:srgbClr val="BA2DA2"/>
                </a:solidFill>
              </a:rPr>
              <a:t>private</a:t>
            </a:r>
            <a:r>
              <a:t> </a:t>
            </a:r>
            <a:r>
              <a:rPr>
                <a:solidFill>
                  <a:srgbClr val="BA2DA2"/>
                </a:solidFill>
              </a:rPr>
              <a:t>static</a:t>
            </a:r>
            <a:r>
              <a:t> &lt;T&gt; </a:t>
            </a:r>
            <a:r>
              <a:rPr>
                <a:solidFill>
                  <a:srgbClr val="BA2DA2"/>
                </a:solidFill>
              </a:rPr>
              <a:t>boolean</a:t>
            </a:r>
            <a:r>
              <a:t> search(T[] anArray, </a:t>
            </a:r>
            <a:r>
              <a:rPr>
                <a:solidFill>
                  <a:srgbClr val="BA2DA2"/>
                </a:solidFill>
              </a:rPr>
              <a:t>int</a:t>
            </a:r>
            <a:r>
              <a:t> first, </a:t>
            </a:r>
            <a:r>
              <a:rPr>
                <a:solidFill>
                  <a:srgbClr val="BA2DA2"/>
                </a:solidFill>
              </a:rPr>
              <a:t>int</a:t>
            </a:r>
            <a:r>
              <a:t> last, T desiredItem)</a:t>
            </a:r>
            <a:endParaRPr>
              <a:latin typeface="+mj-lt"/>
              <a:ea typeface="+mj-ea"/>
              <a:cs typeface="+mj-cs"/>
              <a:sym typeface="Helvetica"/>
            </a:endParaRPr>
          </a:p>
          <a:p>
            <a:pPr defTabSz="344804">
              <a:tabLst>
                <a:tab pos="342900" algn="l"/>
              </a:tabLst>
              <a:defRPr sz="1500">
                <a:latin typeface="Menlo"/>
                <a:ea typeface="Menlo"/>
                <a:cs typeface="Menlo"/>
                <a:sym typeface="Menlo"/>
              </a:defRPr>
            </a:pPr>
            <a:r>
              <a:t>{</a:t>
            </a:r>
            <a:endParaRPr>
              <a:latin typeface="+mj-lt"/>
              <a:ea typeface="+mj-ea"/>
              <a:cs typeface="+mj-cs"/>
              <a:sym typeface="Helvetica"/>
            </a:endParaRPr>
          </a:p>
          <a:p>
            <a:pPr defTabSz="344804">
              <a:tabLst>
                <a:tab pos="342900" algn="l"/>
              </a:tabLst>
              <a:defRPr sz="1500">
                <a:solidFill>
                  <a:srgbClr val="BA2DA2"/>
                </a:solidFill>
                <a:latin typeface="Menlo"/>
                <a:ea typeface="Menlo"/>
                <a:cs typeface="Menlo"/>
                <a:sym typeface="Menlo"/>
              </a:defRPr>
            </a:pPr>
            <a:r>
              <a:rPr>
                <a:solidFill>
                  <a:srgbClr val="000000"/>
                </a:solidFill>
              </a:rPr>
              <a:t>   </a:t>
            </a:r>
            <a:r>
              <a:t>boolean</a:t>
            </a:r>
            <a:r>
              <a:rPr>
                <a:solidFill>
                  <a:srgbClr val="000000"/>
                </a:solidFill>
              </a:rPr>
              <a:t> found;</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if</a:t>
            </a:r>
            <a:r>
              <a:t> (first &gt; last)</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found = </a:t>
            </a:r>
            <a:r>
              <a:rPr>
                <a:solidFill>
                  <a:srgbClr val="BA2DA2"/>
                </a:solidFill>
              </a:rPr>
              <a:t>false</a:t>
            </a:r>
            <a:r>
              <a:rPr>
                <a:solidFill>
                  <a:srgbClr val="000000"/>
                </a:solidFill>
              </a:rPr>
              <a:t>; </a:t>
            </a:r>
            <a:r>
              <a:t>// No elements to search</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else</a:t>
            </a:r>
            <a:r>
              <a:t> </a:t>
            </a:r>
            <a:r>
              <a:rPr>
                <a:solidFill>
                  <a:srgbClr val="BA2DA2"/>
                </a:solidFill>
              </a:rPr>
              <a:t>if</a:t>
            </a:r>
            <a:r>
              <a:t> (desiredItem.equals(anArray[first]))</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found = </a:t>
            </a:r>
            <a:r>
              <a:rPr>
                <a:solidFill>
                  <a:srgbClr val="BA2DA2"/>
                </a:solidFill>
              </a:rPr>
              <a:t>true</a:t>
            </a:r>
            <a:r>
              <a:t>;</a:t>
            </a:r>
            <a:endParaRPr>
              <a:latin typeface="+mj-lt"/>
              <a:ea typeface="+mj-ea"/>
              <a:cs typeface="+mj-cs"/>
              <a:sym typeface="Helvetica"/>
            </a:endParaRPr>
          </a:p>
          <a:p>
            <a:pPr defTabSz="344804">
              <a:tabLst>
                <a:tab pos="342900" algn="l"/>
              </a:tabLst>
              <a:defRPr sz="15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j-lt"/>
              <a:ea typeface="+mj-ea"/>
              <a:cs typeface="+mj-cs"/>
              <a:sym typeface="Helvetica"/>
            </a:endParaRPr>
          </a:p>
          <a:p>
            <a:pPr defTabSz="344804">
              <a:tabLst>
                <a:tab pos="342900" algn="l"/>
              </a:tabLst>
              <a:defRPr sz="1500">
                <a:latin typeface="Menlo"/>
                <a:ea typeface="Menlo"/>
                <a:cs typeface="Menlo"/>
                <a:sym typeface="Menlo"/>
              </a:defRPr>
            </a:pPr>
            <a:r>
              <a:t>      found = search(anArray, first + </a:t>
            </a:r>
            <a:r>
              <a:rPr>
                <a:solidFill>
                  <a:srgbClr val="272AD8"/>
                </a:solidFill>
              </a:rPr>
              <a:t>1</a:t>
            </a:r>
            <a:r>
              <a:t>, last, desiredItem);</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endParaRPr>
              <a:latin typeface="+mj-lt"/>
              <a:ea typeface="+mj-ea"/>
              <a:cs typeface="+mj-cs"/>
              <a:sym typeface="Helvetica"/>
            </a:endParaRPr>
          </a:p>
          <a:p>
            <a:pPr defTabSz="344804">
              <a:tabLst>
                <a:tab pos="342900" algn="l"/>
              </a:tabLst>
              <a:defRPr sz="1500">
                <a:latin typeface="Menlo"/>
                <a:ea typeface="Menlo"/>
                <a:cs typeface="Menlo"/>
                <a:sym typeface="Menlo"/>
              </a:defRPr>
            </a:pPr>
            <a:r>
              <a:t>   </a:t>
            </a:r>
            <a:r>
              <a:rPr>
                <a:solidFill>
                  <a:srgbClr val="BA2DA2"/>
                </a:solidFill>
              </a:rPr>
              <a:t>return</a:t>
            </a:r>
            <a:r>
              <a:t> found;</a:t>
            </a:r>
            <a:endParaRPr>
              <a:latin typeface="+mj-lt"/>
              <a:ea typeface="+mj-ea"/>
              <a:cs typeface="+mj-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search</a:t>
            </a:r>
            <a:endParaRPr>
              <a:solidFill>
                <a:srgbClr val="000000"/>
              </a:solidFill>
              <a:latin typeface="+mj-lt"/>
              <a:ea typeface="+mj-ea"/>
              <a:cs typeface="+mj-cs"/>
              <a:sym typeface="Helvetica"/>
            </a:endParaRPr>
          </a:p>
        </p:txBody>
      </p:sp>
    </p:spTree>
  </p:cSld>
  <p:clrMapOvr>
    <a:masterClrMapping/>
  </p:clrMapOvr>
  <p:transition spd="me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itle 1"/>
          <p:cNvSpPr txBox="1">
            <a:spLocks noGrp="1"/>
          </p:cNvSpPr>
          <p:nvPr>
            <p:ph type="title"/>
          </p:nvPr>
        </p:nvSpPr>
        <p:spPr>
          <a:xfrm>
            <a:off x="376435" y="-1"/>
            <a:ext cx="8513565" cy="807816"/>
          </a:xfrm>
          <a:prstGeom prst="rect">
            <a:avLst/>
          </a:prstGeom>
        </p:spPr>
        <p:txBody>
          <a:bodyPr>
            <a:normAutofit fontScale="90000"/>
          </a:bodyPr>
          <a:lstStyle/>
          <a:p>
            <a:r>
              <a:t>Sorted Array-Based Dictionary</a:t>
            </a:r>
          </a:p>
        </p:txBody>
      </p:sp>
      <p:sp>
        <p:nvSpPr>
          <p:cNvPr id="107" name="Content Placeholder 4"/>
          <p:cNvSpPr txBox="1">
            <a:spLocks noGrp="1"/>
          </p:cNvSpPr>
          <p:nvPr>
            <p:ph type="body" sz="quarter" idx="1"/>
          </p:nvPr>
        </p:nvSpPr>
        <p:spPr>
          <a:xfrm>
            <a:off x="376435" y="5958015"/>
            <a:ext cx="8229601" cy="581001"/>
          </a:xfrm>
          <a:prstGeom prst="rect">
            <a:avLst/>
          </a:prstGeom>
        </p:spPr>
        <p:txBody>
          <a:bodyPr>
            <a:normAutofit fontScale="92500" lnSpcReduction="10000"/>
          </a:bodyPr>
          <a:lstStyle>
            <a:lvl1pPr defTabSz="749808">
              <a:defRPr sz="2952"/>
            </a:lvl1pPr>
          </a:lstStyle>
          <a:p>
            <a:r>
              <a:t>Algorithm for adding an entry</a:t>
            </a:r>
          </a:p>
        </p:txBody>
      </p:sp>
      <p:sp>
        <p:nvSpPr>
          <p:cNvPr id="108" name="Algorithm add(key, value)…"/>
          <p:cNvSpPr txBox="1"/>
          <p:nvPr/>
        </p:nvSpPr>
        <p:spPr>
          <a:xfrm>
            <a:off x="376435" y="736180"/>
            <a:ext cx="8645130" cy="5187514"/>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spcBef>
                <a:spcPts val="200"/>
              </a:spcBef>
              <a:defRPr sz="1600" b="1"/>
            </a:pPr>
            <a:r>
              <a:rPr i="1">
                <a:latin typeface="Times"/>
                <a:ea typeface="Times"/>
                <a:cs typeface="Times"/>
                <a:sym typeface="Times"/>
              </a:rPr>
              <a:t>Algorithm </a:t>
            </a:r>
            <a:r>
              <a:t>add(key, value)</a:t>
            </a:r>
            <a:endParaRPr>
              <a:latin typeface="Times New Roman"/>
              <a:ea typeface="Times New Roman"/>
              <a:cs typeface="Times New Roman"/>
              <a:sym typeface="Times New Roman"/>
            </a:endParaRPr>
          </a:p>
          <a:p>
            <a:pPr defTabSz="457200">
              <a:spcBef>
                <a:spcPts val="200"/>
              </a:spcBef>
              <a:defRPr sz="1600" i="1">
                <a:solidFill>
                  <a:schemeClr val="accent6"/>
                </a:solidFill>
                <a:latin typeface="Times New Roman"/>
                <a:ea typeface="Times New Roman"/>
                <a:cs typeface="Times New Roman"/>
                <a:sym typeface="Times New Roman"/>
              </a:defRPr>
            </a:pPr>
            <a:r>
              <a:rPr i="0">
                <a:latin typeface="+mj-lt"/>
                <a:ea typeface="+mj-ea"/>
                <a:cs typeface="+mj-cs"/>
                <a:sym typeface="Arial"/>
              </a:rPr>
              <a:t>// </a:t>
            </a:r>
            <a:r>
              <a:t>Adds a new key-value entry to the dictionary and returns </a:t>
            </a:r>
            <a:r>
              <a:rPr i="0">
                <a:latin typeface="+mj-lt"/>
                <a:ea typeface="+mj-ea"/>
                <a:cs typeface="+mj-cs"/>
                <a:sym typeface="Arial"/>
              </a:rPr>
              <a:t>null</a:t>
            </a:r>
            <a:r>
              <a:t>. If </a:t>
            </a:r>
            <a:r>
              <a:rPr i="0">
                <a:latin typeface="+mj-lt"/>
                <a:ea typeface="+mj-ea"/>
                <a:cs typeface="+mj-cs"/>
                <a:sym typeface="Arial"/>
              </a:rPr>
              <a:t>key </a:t>
            </a:r>
            <a:r>
              <a:t>already exists</a:t>
            </a:r>
          </a:p>
          <a:p>
            <a:pPr defTabSz="457200">
              <a:spcBef>
                <a:spcPts val="200"/>
              </a:spcBef>
              <a:defRPr sz="1600" i="1">
                <a:solidFill>
                  <a:schemeClr val="accent6"/>
                </a:solidFill>
                <a:latin typeface="Times New Roman"/>
                <a:ea typeface="Times New Roman"/>
                <a:cs typeface="Times New Roman"/>
                <a:sym typeface="Times New Roman"/>
              </a:defRPr>
            </a:pPr>
            <a:r>
              <a:rPr i="0">
                <a:latin typeface="+mj-lt"/>
                <a:ea typeface="+mj-ea"/>
                <a:cs typeface="+mj-cs"/>
                <a:sym typeface="Arial"/>
              </a:rPr>
              <a:t>// </a:t>
            </a:r>
            <a:r>
              <a:t>in the dictionary, returns the corresponding value and replaces it with </a:t>
            </a:r>
            <a:r>
              <a:rPr i="0">
                <a:latin typeface="+mj-lt"/>
                <a:ea typeface="+mj-ea"/>
                <a:cs typeface="+mj-cs"/>
                <a:sym typeface="Arial"/>
              </a:rPr>
              <a:t>value.</a:t>
            </a:r>
            <a:endParaRPr i="0"/>
          </a:p>
          <a:p>
            <a:pPr defTabSz="457200">
              <a:spcBef>
                <a:spcPts val="200"/>
              </a:spcBef>
              <a:defRPr sz="1600" i="1">
                <a:latin typeface="Times New Roman"/>
                <a:ea typeface="Times New Roman"/>
                <a:cs typeface="Times New Roman"/>
                <a:sym typeface="Times New Roman"/>
              </a:defRPr>
            </a:pPr>
            <a:r>
              <a:t>If either </a:t>
            </a:r>
            <a:r>
              <a:rPr i="0">
                <a:latin typeface="+mj-lt"/>
                <a:ea typeface="+mj-ea"/>
                <a:cs typeface="+mj-cs"/>
                <a:sym typeface="Arial"/>
              </a:rPr>
              <a:t>key </a:t>
            </a:r>
            <a:r>
              <a:t>or </a:t>
            </a:r>
            <a:r>
              <a:rPr i="0">
                <a:latin typeface="+mj-lt"/>
                <a:ea typeface="+mj-ea"/>
                <a:cs typeface="+mj-cs"/>
                <a:sym typeface="Arial"/>
              </a:rPr>
              <a:t>value </a:t>
            </a:r>
            <a:r>
              <a:t>is </a:t>
            </a:r>
            <a:r>
              <a:rPr i="0">
                <a:latin typeface="+mj-lt"/>
                <a:ea typeface="+mj-ea"/>
                <a:cs typeface="+mj-cs"/>
                <a:sym typeface="Arial"/>
              </a:rPr>
              <a:t>null</a:t>
            </a:r>
            <a:r>
              <a:t>, throw an exception</a:t>
            </a:r>
          </a:p>
          <a:p>
            <a:pPr defTabSz="457200">
              <a:spcBef>
                <a:spcPts val="200"/>
              </a:spcBef>
              <a:defRPr sz="1600"/>
            </a:pPr>
            <a:r>
              <a:t>result = </a:t>
            </a:r>
            <a:r>
              <a:rPr b="1"/>
              <a:t>null</a:t>
            </a:r>
            <a:endParaRPr b="1">
              <a:latin typeface="Times New Roman"/>
              <a:ea typeface="Times New Roman"/>
              <a:cs typeface="Times New Roman"/>
              <a:sym typeface="Times New Roman"/>
            </a:endParaRPr>
          </a:p>
          <a:p>
            <a:pPr marL="847844" marR="86994" indent="-847844" defTabSz="457200">
              <a:spcBef>
                <a:spcPts val="200"/>
              </a:spcBef>
              <a:defRPr sz="1600" i="1">
                <a:latin typeface="Times New Roman"/>
                <a:ea typeface="Times New Roman"/>
                <a:cs typeface="Times New Roman"/>
                <a:sym typeface="Times New Roman"/>
              </a:defRPr>
            </a:pPr>
            <a:r>
              <a:t>Search the array until you either find an entry containing </a:t>
            </a:r>
            <a:r>
              <a:rPr i="0">
                <a:latin typeface="+mj-lt"/>
                <a:ea typeface="+mj-ea"/>
                <a:cs typeface="+mj-cs"/>
                <a:sym typeface="Arial"/>
              </a:rPr>
              <a:t>key </a:t>
            </a:r>
            <a:r>
              <a:t>or locate the point where it should be</a:t>
            </a:r>
          </a:p>
          <a:p>
            <a:pPr marL="847844" indent="-847844" defTabSz="457200">
              <a:spcBef>
                <a:spcPts val="200"/>
              </a:spcBef>
              <a:defRPr sz="1600" i="1">
                <a:latin typeface="Times New Roman"/>
                <a:ea typeface="Times New Roman"/>
                <a:cs typeface="Times New Roman"/>
                <a:sym typeface="Times New Roman"/>
              </a:defRPr>
            </a:pPr>
            <a:r>
              <a:rPr b="1" i="0">
                <a:latin typeface="+mj-lt"/>
                <a:ea typeface="+mj-ea"/>
                <a:cs typeface="+mj-cs"/>
                <a:sym typeface="Arial"/>
              </a:rPr>
              <a:t>if </a:t>
            </a:r>
            <a:r>
              <a:rPr i="0">
                <a:latin typeface="+mj-lt"/>
                <a:ea typeface="+mj-ea"/>
                <a:cs typeface="+mj-cs"/>
                <a:sym typeface="Arial"/>
              </a:rPr>
              <a:t>(</a:t>
            </a:r>
            <a:r>
              <a:t>an entry containing </a:t>
            </a:r>
            <a:r>
              <a:rPr i="0">
                <a:latin typeface="+mj-lt"/>
                <a:ea typeface="+mj-ea"/>
                <a:cs typeface="+mj-cs"/>
                <a:sym typeface="Arial"/>
              </a:rPr>
              <a:t>key </a:t>
            </a:r>
            <a:r>
              <a:t>is found in the array</a:t>
            </a:r>
            <a:r>
              <a:rPr i="0">
                <a:latin typeface="+mj-lt"/>
                <a:ea typeface="+mj-ea"/>
                <a:cs typeface="+mj-cs"/>
                <a:sym typeface="Arial"/>
              </a:rPr>
              <a:t>)</a:t>
            </a:r>
            <a:endParaRPr i="0"/>
          </a:p>
          <a:p>
            <a:pPr marL="847844" indent="-847844" defTabSz="457200">
              <a:spcBef>
                <a:spcPts val="200"/>
              </a:spcBef>
              <a:defRPr sz="1600">
                <a:latin typeface="Times New Roman"/>
                <a:ea typeface="Times New Roman"/>
                <a:cs typeface="Times New Roman"/>
                <a:sym typeface="Times New Roman"/>
              </a:defRPr>
            </a:pPr>
            <a:r>
              <a:t>{</a:t>
            </a:r>
          </a:p>
          <a:p>
            <a:pPr marL="847844" lvl="2" indent="-390644" defTabSz="457200">
              <a:spcBef>
                <a:spcPts val="200"/>
              </a:spcBef>
              <a:defRPr sz="1600" i="1">
                <a:latin typeface="Times New Roman"/>
                <a:ea typeface="Times New Roman"/>
                <a:cs typeface="Times New Roman"/>
                <a:sym typeface="Times New Roman"/>
              </a:defRPr>
            </a:pPr>
            <a:r>
              <a:rPr i="0">
                <a:latin typeface="+mj-lt"/>
                <a:ea typeface="+mj-ea"/>
                <a:cs typeface="+mj-cs"/>
                <a:sym typeface="Arial"/>
              </a:rPr>
              <a:t>result = </a:t>
            </a:r>
            <a:r>
              <a:t>value currently associated with </a:t>
            </a:r>
            <a:r>
              <a:rPr i="0">
                <a:latin typeface="+mj-lt"/>
                <a:ea typeface="+mj-ea"/>
                <a:cs typeface="+mj-cs"/>
                <a:sym typeface="Arial"/>
              </a:rPr>
              <a:t>key</a:t>
            </a:r>
            <a:endParaRPr i="0"/>
          </a:p>
          <a:p>
            <a:pPr marL="847844" lvl="2" indent="-390644" defTabSz="457200">
              <a:spcBef>
                <a:spcPts val="200"/>
              </a:spcBef>
              <a:defRPr sz="1600" i="1">
                <a:latin typeface="Times New Roman"/>
                <a:ea typeface="Times New Roman"/>
                <a:cs typeface="Times New Roman"/>
                <a:sym typeface="Times New Roman"/>
              </a:defRPr>
            </a:pPr>
            <a:r>
              <a:t>Replace </a:t>
            </a:r>
            <a:r>
              <a:rPr i="0">
                <a:latin typeface="+mj-lt"/>
                <a:ea typeface="+mj-ea"/>
                <a:cs typeface="+mj-cs"/>
                <a:sym typeface="Arial"/>
              </a:rPr>
              <a:t>key</a:t>
            </a:r>
            <a:r>
              <a:t>’s associated value with </a:t>
            </a:r>
            <a:r>
              <a:rPr i="0">
                <a:latin typeface="+mj-lt"/>
                <a:ea typeface="+mj-ea"/>
                <a:cs typeface="+mj-cs"/>
                <a:sym typeface="Arial"/>
              </a:rPr>
              <a:t>value</a:t>
            </a:r>
          </a:p>
          <a:p>
            <a:pPr marL="847844" indent="-847844" defTabSz="457200">
              <a:spcBef>
                <a:spcPts val="200"/>
              </a:spcBef>
              <a:defRPr sz="1600">
                <a:latin typeface="Times New Roman"/>
                <a:ea typeface="Times New Roman"/>
                <a:cs typeface="Times New Roman"/>
                <a:sym typeface="Times New Roman"/>
              </a:defRPr>
            </a:pPr>
            <a:r>
              <a:t>}</a:t>
            </a:r>
          </a:p>
          <a:p>
            <a:pPr marL="847844" indent="-847844" defTabSz="457200">
              <a:spcBef>
                <a:spcPts val="200"/>
              </a:spcBef>
              <a:defRPr sz="1600" i="1">
                <a:latin typeface="Times New Roman"/>
                <a:ea typeface="Times New Roman"/>
                <a:cs typeface="Times New Roman"/>
                <a:sym typeface="Times New Roman"/>
              </a:defRPr>
            </a:pPr>
            <a:r>
              <a:rPr b="1" i="0">
                <a:latin typeface="+mj-lt"/>
                <a:ea typeface="+mj-ea"/>
                <a:cs typeface="+mj-cs"/>
                <a:sym typeface="Arial"/>
              </a:rPr>
              <a:t>else </a:t>
            </a:r>
            <a:r>
              <a:rPr i="0">
                <a:latin typeface="+mj-lt"/>
                <a:ea typeface="+mj-ea"/>
                <a:cs typeface="+mj-cs"/>
                <a:sym typeface="Arial"/>
              </a:rPr>
              <a:t>// </a:t>
            </a:r>
            <a:r>
              <a:t>Insert new entry</a:t>
            </a:r>
          </a:p>
          <a:p>
            <a:pPr marL="847844" indent="-847844" defTabSz="457200">
              <a:spcBef>
                <a:spcPts val="200"/>
              </a:spcBef>
              <a:defRPr sz="1600">
                <a:latin typeface="Times New Roman"/>
                <a:ea typeface="Times New Roman"/>
                <a:cs typeface="Times New Roman"/>
                <a:sym typeface="Times New Roman"/>
              </a:defRPr>
            </a:pPr>
            <a:r>
              <a:t>{</a:t>
            </a:r>
          </a:p>
          <a:p>
            <a:pPr marL="847844" lvl="2" indent="-390644" defTabSz="457200">
              <a:spcBef>
                <a:spcPts val="200"/>
              </a:spcBef>
              <a:defRPr sz="1600" i="1">
                <a:latin typeface="Times New Roman"/>
                <a:ea typeface="Times New Roman"/>
                <a:cs typeface="Times New Roman"/>
                <a:sym typeface="Times New Roman"/>
              </a:defRPr>
            </a:pPr>
            <a:r>
              <a:t>Make</a:t>
            </a:r>
            <a:r>
              <a:rPr spc="-86"/>
              <a:t> </a:t>
            </a:r>
            <a:r>
              <a:t>room</a:t>
            </a:r>
            <a:r>
              <a:rPr spc="-86"/>
              <a:t> </a:t>
            </a:r>
            <a:r>
              <a:t>in</a:t>
            </a:r>
            <a:r>
              <a:rPr spc="-86"/>
              <a:t> </a:t>
            </a:r>
            <a:r>
              <a:t>the</a:t>
            </a:r>
            <a:r>
              <a:rPr spc="-86"/>
              <a:t> </a:t>
            </a:r>
            <a:r>
              <a:t>array</a:t>
            </a:r>
            <a:r>
              <a:rPr spc="-86"/>
              <a:t> </a:t>
            </a:r>
            <a:r>
              <a:t>for</a:t>
            </a:r>
            <a:r>
              <a:rPr spc="-86"/>
              <a:t> </a:t>
            </a:r>
            <a:r>
              <a:t>a</a:t>
            </a:r>
            <a:r>
              <a:rPr spc="-86"/>
              <a:t> </a:t>
            </a:r>
            <a:r>
              <a:t>new</a:t>
            </a:r>
            <a:r>
              <a:rPr spc="-86"/>
              <a:t> </a:t>
            </a:r>
            <a:r>
              <a:t>entry</a:t>
            </a:r>
            <a:r>
              <a:rPr spc="-86"/>
              <a:t> </a:t>
            </a:r>
            <a:r>
              <a:t>at</a:t>
            </a:r>
            <a:r>
              <a:rPr spc="-86"/>
              <a:t> </a:t>
            </a:r>
            <a:r>
              <a:t>the</a:t>
            </a:r>
            <a:r>
              <a:rPr spc="-86"/>
              <a:t> </a:t>
            </a:r>
            <a:r>
              <a:t>index</a:t>
            </a:r>
            <a:r>
              <a:rPr spc="-86"/>
              <a:t> </a:t>
            </a:r>
            <a:r>
              <a:t>indicated</a:t>
            </a:r>
            <a:r>
              <a:rPr spc="-86"/>
              <a:t> </a:t>
            </a:r>
            <a:r>
              <a:rPr spc="-33"/>
              <a:t>by</a:t>
            </a:r>
            <a:r>
              <a:rPr spc="-86"/>
              <a:t> </a:t>
            </a:r>
            <a:r>
              <a:t>the</a:t>
            </a:r>
            <a:r>
              <a:rPr spc="-86"/>
              <a:t> </a:t>
            </a:r>
            <a:r>
              <a:t>previous</a:t>
            </a:r>
            <a:r>
              <a:rPr spc="-86"/>
              <a:t> </a:t>
            </a:r>
            <a:r>
              <a:rPr spc="-20"/>
              <a:t>search </a:t>
            </a:r>
          </a:p>
          <a:p>
            <a:pPr marL="847844" lvl="2" indent="-390644" defTabSz="457200">
              <a:spcBef>
                <a:spcPts val="200"/>
              </a:spcBef>
              <a:defRPr sz="1600" i="1">
                <a:latin typeface="Times New Roman"/>
                <a:ea typeface="Times New Roman"/>
                <a:cs typeface="Times New Roman"/>
                <a:sym typeface="Times New Roman"/>
              </a:defRPr>
            </a:pPr>
            <a:r>
              <a:t>Insert a new entry containing </a:t>
            </a:r>
            <a:r>
              <a:rPr i="0">
                <a:latin typeface="+mj-lt"/>
                <a:ea typeface="+mj-ea"/>
                <a:cs typeface="+mj-cs"/>
                <a:sym typeface="Arial"/>
              </a:rPr>
              <a:t>key </a:t>
            </a:r>
            <a:r>
              <a:t>and </a:t>
            </a:r>
            <a:r>
              <a:rPr i="0">
                <a:latin typeface="+mj-lt"/>
                <a:ea typeface="+mj-ea"/>
                <a:cs typeface="+mj-cs"/>
                <a:sym typeface="Arial"/>
              </a:rPr>
              <a:t>value </a:t>
            </a:r>
            <a:r>
              <a:t>into the vacated location of the array </a:t>
            </a:r>
          </a:p>
          <a:p>
            <a:pPr marL="847844" lvl="2" indent="-390644" defTabSz="457200">
              <a:spcBef>
                <a:spcPts val="200"/>
              </a:spcBef>
              <a:defRPr sz="1600" i="1">
                <a:latin typeface="Times New Roman"/>
                <a:ea typeface="Times New Roman"/>
                <a:cs typeface="Times New Roman"/>
                <a:sym typeface="Times New Roman"/>
              </a:defRPr>
            </a:pPr>
            <a:r>
              <a:t>Increment the size of the</a:t>
            </a:r>
            <a:r>
              <a:rPr spc="-20"/>
              <a:t> </a:t>
            </a:r>
            <a:r>
              <a:t>dictionary</a:t>
            </a:r>
          </a:p>
          <a:p>
            <a:pPr marL="847844" marR="3479165" lvl="2" indent="-390644" defTabSz="457200">
              <a:spcBef>
                <a:spcPts val="200"/>
              </a:spcBef>
              <a:defRPr sz="1600" i="1">
                <a:latin typeface="Times New Roman"/>
                <a:ea typeface="Times New Roman"/>
                <a:cs typeface="Times New Roman"/>
                <a:sym typeface="Times New Roman"/>
              </a:defRPr>
            </a:pPr>
            <a:r>
              <a:rPr b="1" i="0">
                <a:latin typeface="+mj-lt"/>
                <a:ea typeface="+mj-ea"/>
                <a:cs typeface="+mj-cs"/>
                <a:sym typeface="Arial"/>
              </a:rPr>
              <a:t>if </a:t>
            </a:r>
            <a:r>
              <a:rPr i="0">
                <a:latin typeface="+mj-lt"/>
                <a:ea typeface="+mj-ea"/>
                <a:cs typeface="+mj-cs"/>
                <a:sym typeface="Arial"/>
              </a:rPr>
              <a:t>(</a:t>
            </a:r>
            <a:r>
              <a:t>array is full</a:t>
            </a:r>
            <a:r>
              <a:rPr i="0">
                <a:latin typeface="+mj-lt"/>
                <a:ea typeface="+mj-ea"/>
                <a:cs typeface="+mj-cs"/>
                <a:sym typeface="Arial"/>
              </a:rPr>
              <a:t>) </a:t>
            </a:r>
          </a:p>
          <a:p>
            <a:pPr marL="847844" marR="3479165" lvl="4" indent="66555" defTabSz="457200">
              <a:spcBef>
                <a:spcPts val="200"/>
              </a:spcBef>
              <a:defRPr sz="1600" i="1">
                <a:latin typeface="Times New Roman"/>
                <a:ea typeface="Times New Roman"/>
                <a:cs typeface="Times New Roman"/>
                <a:sym typeface="Times New Roman"/>
              </a:defRPr>
            </a:pPr>
            <a:r>
              <a:t>Double size of array</a:t>
            </a:r>
          </a:p>
          <a:p>
            <a:pPr marL="847844" indent="-847844" defTabSz="457200">
              <a:spcBef>
                <a:spcPts val="200"/>
              </a:spcBef>
              <a:defRPr sz="1600">
                <a:latin typeface="Times New Roman"/>
                <a:ea typeface="Times New Roman"/>
                <a:cs typeface="Times New Roman"/>
                <a:sym typeface="Times New Roman"/>
              </a:defRPr>
            </a:pPr>
            <a:r>
              <a:t>}</a:t>
            </a:r>
          </a:p>
          <a:p>
            <a:pPr marL="847844" indent="-847844" defTabSz="457200">
              <a:spcBef>
                <a:spcPts val="200"/>
              </a:spcBef>
              <a:defRPr sz="1600" b="1"/>
            </a:pPr>
            <a:r>
              <a:t>return </a:t>
            </a:r>
            <a:r>
              <a:rPr b="0"/>
              <a:t>result</a:t>
            </a:r>
          </a:p>
        </p:txBody>
      </p:sp>
    </p:spTree>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itle 1"/>
          <p:cNvSpPr txBox="1">
            <a:spLocks noGrp="1"/>
          </p:cNvSpPr>
          <p:nvPr>
            <p:ph type="title"/>
          </p:nvPr>
        </p:nvSpPr>
        <p:spPr>
          <a:xfrm>
            <a:off x="249435" y="-127001"/>
            <a:ext cx="8513565" cy="807816"/>
          </a:xfrm>
          <a:prstGeom prst="rect">
            <a:avLst/>
          </a:prstGeom>
        </p:spPr>
        <p:txBody>
          <a:bodyPr>
            <a:normAutofit fontScale="90000"/>
          </a:bodyPr>
          <a:lstStyle/>
          <a:p>
            <a:r>
              <a:t>Sorted Array-Based Dictionary</a:t>
            </a:r>
          </a:p>
        </p:txBody>
      </p:sp>
      <p:sp>
        <p:nvSpPr>
          <p:cNvPr id="111" name="Content Placeholder 4"/>
          <p:cNvSpPr txBox="1">
            <a:spLocks noGrp="1"/>
          </p:cNvSpPr>
          <p:nvPr>
            <p:ph type="body" sz="quarter" idx="1"/>
          </p:nvPr>
        </p:nvSpPr>
        <p:spPr>
          <a:xfrm>
            <a:off x="457200" y="5958015"/>
            <a:ext cx="8229600" cy="581001"/>
          </a:xfrm>
          <a:prstGeom prst="rect">
            <a:avLst/>
          </a:prstGeom>
        </p:spPr>
        <p:txBody>
          <a:bodyPr>
            <a:normAutofit lnSpcReduction="10000"/>
          </a:bodyPr>
          <a:lstStyle/>
          <a:p>
            <a:pPr defTabSz="667512">
              <a:defRPr sz="2628"/>
            </a:pPr>
            <a:r>
              <a:t>Implementation of method </a:t>
            </a:r>
            <a:r>
              <a:rPr>
                <a:latin typeface="Courier New"/>
                <a:ea typeface="Courier New"/>
                <a:cs typeface="Courier New"/>
                <a:sym typeface="Courier New"/>
              </a:rPr>
              <a:t>add</a:t>
            </a:r>
            <a:r>
              <a:t>.</a:t>
            </a:r>
          </a:p>
        </p:txBody>
      </p:sp>
      <p:sp>
        <p:nvSpPr>
          <p:cNvPr id="112" name="public V add(K key, V value)…"/>
          <p:cNvSpPr txBox="1"/>
          <p:nvPr/>
        </p:nvSpPr>
        <p:spPr>
          <a:xfrm>
            <a:off x="457200" y="525780"/>
            <a:ext cx="8598890" cy="56540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latin typeface="Menlo"/>
                <a:ea typeface="Menlo"/>
                <a:cs typeface="Menlo"/>
                <a:sym typeface="Menlo"/>
              </a:defRPr>
            </a:pPr>
            <a:r>
              <a:rPr>
                <a:solidFill>
                  <a:srgbClr val="BA2DA2"/>
                </a:solidFill>
              </a:rPr>
              <a:t>public</a:t>
            </a:r>
            <a:r>
              <a:t> V add(K key, V value)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checkIntegrity();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if</a:t>
            </a:r>
            <a:r>
              <a:t> ((key == </a:t>
            </a:r>
            <a:r>
              <a:rPr>
                <a:solidFill>
                  <a:srgbClr val="BA2DA2"/>
                </a:solidFill>
              </a:rPr>
              <a:t>null</a:t>
            </a:r>
            <a:r>
              <a:t>) || (value == </a:t>
            </a:r>
            <a:r>
              <a:rPr>
                <a:solidFill>
                  <a:srgbClr val="BA2DA2"/>
                </a:solidFill>
              </a:rPr>
              <a:t>null</a:t>
            </a:r>
            <a:r>
              <a:t>))</a:t>
            </a:r>
            <a:endParaRPr>
              <a:latin typeface="+mn-lt"/>
              <a:ea typeface="+mn-ea"/>
              <a:cs typeface="+mn-cs"/>
              <a:sym typeface="Helvetica"/>
            </a:endParaRPr>
          </a:p>
          <a:p>
            <a:pPr defTabSz="344804">
              <a:tabLst>
                <a:tab pos="342900" algn="l"/>
              </a:tabLst>
              <a:defRPr sz="1300">
                <a:solidFill>
                  <a:srgbClr val="D12F1B"/>
                </a:solidFill>
                <a:latin typeface="Menlo"/>
                <a:ea typeface="Menlo"/>
                <a:cs typeface="Menlo"/>
                <a:sym typeface="Menlo"/>
              </a:defRPr>
            </a:pPr>
            <a:r>
              <a:rPr>
                <a:solidFill>
                  <a:srgbClr val="000000"/>
                </a:solidFill>
              </a:rPr>
              <a:t>      </a:t>
            </a:r>
            <a:r>
              <a:rPr>
                <a:solidFill>
                  <a:srgbClr val="BA2DA2"/>
                </a:solidFill>
              </a:rPr>
              <a:t>throw</a:t>
            </a:r>
            <a:r>
              <a:rPr>
                <a:solidFill>
                  <a:srgbClr val="000000"/>
                </a:solidFill>
              </a:rPr>
              <a:t> </a:t>
            </a:r>
            <a:r>
              <a:rPr>
                <a:solidFill>
                  <a:srgbClr val="BA2DA2"/>
                </a:solidFill>
              </a:rPr>
              <a:t>new</a:t>
            </a:r>
            <a:r>
              <a:rPr>
                <a:solidFill>
                  <a:srgbClr val="000000"/>
                </a:solidFill>
              </a:rPr>
              <a:t> IllegalArgumentException(</a:t>
            </a:r>
            <a:r>
              <a:t>"Cannot add null to this dictionary."</a:t>
            </a:r>
            <a:r>
              <a:rPr>
                <a:solidFill>
                  <a:srgbClr val="000000"/>
                </a:solidFill>
              </a:rPr>
              <a:t>);</a:t>
            </a:r>
            <a:endParaRPr>
              <a:solidFill>
                <a:srgbClr val="000000"/>
              </a:solidFill>
              <a:latin typeface="+mn-lt"/>
              <a:ea typeface="+mn-ea"/>
              <a:cs typeface="+mn-cs"/>
              <a:sym typeface="Helvetica"/>
            </a:endParaRPr>
          </a:p>
          <a:p>
            <a:pPr defTabSz="344804">
              <a:tabLst>
                <a:tab pos="342900" algn="l"/>
              </a:tabLst>
              <a:defRPr sz="1300">
                <a:solidFill>
                  <a:srgbClr val="BA2DA2"/>
                </a:solidFill>
                <a:latin typeface="Menlo"/>
                <a:ea typeface="Menlo"/>
                <a:cs typeface="Menlo"/>
                <a:sym typeface="Menlo"/>
              </a:defRPr>
            </a:pPr>
            <a:r>
              <a:rPr>
                <a:solidFill>
                  <a:srgbClr val="000000"/>
                </a:solidFill>
              </a:rPr>
              <a:t>   </a:t>
            </a:r>
            <a:r>
              <a:t>else</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V result = </a:t>
            </a:r>
            <a:r>
              <a:rPr>
                <a:solidFill>
                  <a:srgbClr val="BA2DA2"/>
                </a:solidFill>
              </a:rPr>
              <a:t>null</a:t>
            </a:r>
            <a:r>
              <a: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int</a:t>
            </a:r>
            <a:r>
              <a:t> keyIndex = locateIndex(key);</a:t>
            </a:r>
            <a:endParaRPr>
              <a:latin typeface="+mn-lt"/>
              <a:ea typeface="+mn-ea"/>
              <a:cs typeface="+mn-cs"/>
              <a:sym typeface="Helvetica"/>
            </a:endParaRPr>
          </a:p>
          <a:p>
            <a:pPr defTabSz="344804">
              <a:tabLst>
                <a:tab pos="342900" algn="l"/>
              </a:tabLst>
              <a:defRPr sz="1300">
                <a:latin typeface="+mn-lt"/>
                <a:ea typeface="+mn-ea"/>
                <a:cs typeface="+mn-cs"/>
                <a:sym typeface="Helvetica"/>
              </a:defRPr>
            </a:pP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if</a:t>
            </a:r>
            <a:r>
              <a:t> ( (keyIndex &lt; numberOfEntries) &amp;&amp;</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key.equals(dictionary[keyIndex].getKey())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Key found, return and replace entry's value</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result = dictionary[keyIndex].getValue(); </a:t>
            </a:r>
            <a:r>
              <a:rPr>
                <a:solidFill>
                  <a:srgbClr val="008400"/>
                </a:solidFill>
              </a:rPr>
              <a:t>// Get old value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dictionary[keyIndex].setValue(value);     </a:t>
            </a:r>
            <a:r>
              <a:rPr>
                <a:solidFill>
                  <a:srgbClr val="008400"/>
                </a:solidFill>
              </a:rPr>
              <a:t>// Replace value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rPr>
                <a:solidFill>
                  <a:srgbClr val="BA2DA2"/>
                </a:solidFill>
              </a:rPr>
              <a:t>else</a:t>
            </a:r>
            <a:r>
              <a:rPr>
                <a:solidFill>
                  <a:srgbClr val="000000"/>
                </a:solidFill>
              </a:rPr>
              <a:t> </a:t>
            </a:r>
            <a:r>
              <a:t>// Key not found; add new entry to dictionary</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makeRoom(keyIndex); </a:t>
            </a:r>
            <a:r>
              <a:rPr>
                <a:solidFill>
                  <a:srgbClr val="008400"/>
                </a:solidFill>
              </a:rPr>
              <a:t>// Make room for new entry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dictionary[keyIndex] = </a:t>
            </a:r>
            <a:r>
              <a:rPr>
                <a:solidFill>
                  <a:srgbClr val="BA2DA2"/>
                </a:solidFill>
              </a:rPr>
              <a:t>new</a:t>
            </a:r>
            <a:r>
              <a:t> Entry&lt;&gt;(key, value); </a:t>
            </a:r>
            <a:r>
              <a:rPr>
                <a:solidFill>
                  <a:srgbClr val="008400"/>
                </a:solidFill>
              </a:rPr>
              <a:t>// Insert new entry in array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numberOfEntries++;</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ensureCapacity(); </a:t>
            </a:r>
            <a:r>
              <a:t>// Ensure enough room for next add</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n-lt"/>
              <a:ea typeface="+mn-ea"/>
              <a:cs typeface="+mn-cs"/>
              <a:sym typeface="Helvetica"/>
            </a:endParaRPr>
          </a:p>
          <a:p>
            <a:pPr defTabSz="344804">
              <a:tabLst>
                <a:tab pos="342900" algn="l"/>
              </a:tabLst>
              <a:defRPr sz="1300">
                <a:latin typeface="+mn-lt"/>
                <a:ea typeface="+mn-ea"/>
                <a:cs typeface="+mn-cs"/>
                <a:sym typeface="Helvetica"/>
              </a:defRPr>
            </a:pP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return</a:t>
            </a:r>
            <a:r>
              <a:t> result;</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end add</a:t>
            </a:r>
            <a:endParaRPr>
              <a:solidFill>
                <a:srgbClr val="000000"/>
              </a:solidFill>
              <a:latin typeface="+mn-lt"/>
              <a:ea typeface="+mn-ea"/>
              <a:cs typeface="+mn-cs"/>
              <a:sym typeface="Helvetica"/>
            </a:endParaRPr>
          </a:p>
        </p:txBody>
      </p:sp>
    </p:spTree>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Title 1"/>
          <p:cNvSpPr txBox="1">
            <a:spLocks noGrp="1"/>
          </p:cNvSpPr>
          <p:nvPr>
            <p:ph type="title"/>
          </p:nvPr>
        </p:nvSpPr>
        <p:spPr>
          <a:prstGeom prst="rect">
            <a:avLst/>
          </a:prstGeom>
        </p:spPr>
        <p:txBody>
          <a:bodyPr>
            <a:normAutofit fontScale="90000"/>
          </a:bodyPr>
          <a:lstStyle/>
          <a:p>
            <a:r>
              <a:t>Sorted Array-Based Dictionary</a:t>
            </a:r>
          </a:p>
        </p:txBody>
      </p:sp>
      <p:sp>
        <p:nvSpPr>
          <p:cNvPr id="115" name="Content Placeholder 4"/>
          <p:cNvSpPr txBox="1">
            <a:spLocks noGrp="1"/>
          </p:cNvSpPr>
          <p:nvPr>
            <p:ph type="body" sz="quarter" idx="1"/>
          </p:nvPr>
        </p:nvSpPr>
        <p:spPr>
          <a:prstGeom prst="rect">
            <a:avLst/>
          </a:prstGeom>
        </p:spPr>
        <p:txBody>
          <a:bodyPr>
            <a:normAutofit lnSpcReduction="10000"/>
          </a:bodyPr>
          <a:lstStyle/>
          <a:p>
            <a:pPr defTabSz="667512">
              <a:defRPr sz="2628"/>
            </a:pPr>
            <a:r>
              <a:t>Definition of the private method </a:t>
            </a:r>
            <a:r>
              <a:rPr>
                <a:latin typeface="Courier New"/>
                <a:ea typeface="Courier New"/>
                <a:cs typeface="Courier New"/>
                <a:sym typeface="Courier New"/>
              </a:rPr>
              <a:t>locateIndex</a:t>
            </a:r>
          </a:p>
        </p:txBody>
      </p:sp>
      <p:sp>
        <p:nvSpPr>
          <p:cNvPr id="116" name="// Returns the index of either the entry that contains key or…"/>
          <p:cNvSpPr txBox="1"/>
          <p:nvPr/>
        </p:nvSpPr>
        <p:spPr>
          <a:xfrm>
            <a:off x="700236" y="1330595"/>
            <a:ext cx="7611962" cy="39776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500">
                <a:latin typeface="+mn-lt"/>
                <a:ea typeface="+mn-ea"/>
                <a:cs typeface="+mn-cs"/>
                <a:sym typeface="Helvetica"/>
              </a:defRPr>
            </a:pPr>
            <a:endParaRPr/>
          </a:p>
          <a:p>
            <a:pPr defTabSz="344804">
              <a:tabLst>
                <a:tab pos="342900" algn="l"/>
              </a:tabLst>
              <a:defRPr sz="1500">
                <a:solidFill>
                  <a:srgbClr val="008400"/>
                </a:solidFill>
                <a:latin typeface="Menlo"/>
                <a:ea typeface="Menlo"/>
                <a:cs typeface="Menlo"/>
                <a:sym typeface="Menlo"/>
              </a:defRPr>
            </a:pPr>
            <a:r>
              <a:t>// Returns the index of either the entry that contains key or</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t>// the location that should contain key, if no such entry exists.</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a:solidFill>
                  <a:srgbClr val="BA2DA2"/>
                </a:solidFill>
              </a:rPr>
              <a:t>private</a:t>
            </a:r>
            <a:r>
              <a:t> </a:t>
            </a:r>
            <a:r>
              <a:rPr>
                <a:solidFill>
                  <a:srgbClr val="BA2DA2"/>
                </a:solidFill>
              </a:rPr>
              <a:t>int</a:t>
            </a:r>
            <a:r>
              <a:t> locateIndex(K key)</a:t>
            </a:r>
            <a:endParaRPr>
              <a:latin typeface="+mn-lt"/>
              <a:ea typeface="+mn-ea"/>
              <a:cs typeface="+mn-cs"/>
              <a:sym typeface="Helvetica"/>
            </a:endParaRPr>
          </a:p>
          <a:p>
            <a:pPr defTabSz="344804">
              <a:tabLst>
                <a:tab pos="342900" algn="l"/>
              </a:tabLst>
              <a:defRPr sz="1500">
                <a:latin typeface="Menlo"/>
                <a:ea typeface="Menlo"/>
                <a:cs typeface="Menlo"/>
                <a:sym typeface="Menlo"/>
              </a:defRPr>
            </a:pPr>
            <a:r>
              <a:t>{</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Search until you either find an entry containing key or</a:t>
            </a:r>
            <a:endParaRPr>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pass the point where it should be</a:t>
            </a: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int</a:t>
            </a:r>
            <a:r>
              <a:t> index = </a:t>
            </a:r>
            <a:r>
              <a:rPr>
                <a:solidFill>
                  <a:srgbClr val="272AD8"/>
                </a:solidFill>
              </a:rPr>
              <a:t>0</a:t>
            </a:r>
            <a:r>
              <a:t>;</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while</a:t>
            </a:r>
            <a:r>
              <a:t> ( (index &lt; numberOfEntries) &amp;&amp;</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key.compareTo(dictionary[index].getKey()) &gt; </a:t>
            </a:r>
            <a:r>
              <a:rPr>
                <a:solidFill>
                  <a:srgbClr val="272AD8"/>
                </a:solidFill>
              </a:rPr>
              <a:t>0</a:t>
            </a:r>
            <a:r>
              <a:t> )</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a:t>
            </a:r>
            <a:endParaRPr>
              <a:latin typeface="+mn-lt"/>
              <a:ea typeface="+mn-ea"/>
              <a:cs typeface="+mn-cs"/>
              <a:sym typeface="Helvetica"/>
            </a:endParaRPr>
          </a:p>
          <a:p>
            <a:pPr defTabSz="344804">
              <a:tabLst>
                <a:tab pos="342900" algn="l"/>
              </a:tabLst>
              <a:defRPr sz="1500">
                <a:latin typeface="Menlo"/>
                <a:ea typeface="Menlo"/>
                <a:cs typeface="Menlo"/>
                <a:sym typeface="Menlo"/>
              </a:defRPr>
            </a:pPr>
            <a:r>
              <a:t>      index++;</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n-lt"/>
              <a:ea typeface="+mn-ea"/>
              <a:cs typeface="+mn-cs"/>
              <a:sym typeface="Helvetica"/>
            </a:endParaRPr>
          </a:p>
          <a:p>
            <a:pPr defTabSz="344804">
              <a:tabLst>
                <a:tab pos="342900" algn="l"/>
              </a:tabLst>
              <a:defRPr sz="1500">
                <a:latin typeface="+mn-lt"/>
                <a:ea typeface="+mn-ea"/>
                <a:cs typeface="+mn-cs"/>
                <a:sym typeface="Helvetica"/>
              </a:defRPr>
            </a:pPr>
            <a:endParaRPr>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t>   </a:t>
            </a:r>
            <a:r>
              <a:rPr>
                <a:solidFill>
                  <a:srgbClr val="BA2DA2"/>
                </a:solidFill>
              </a:rPr>
              <a:t>return</a:t>
            </a:r>
            <a:r>
              <a:t> index;</a:t>
            </a:r>
            <a:endParaRPr>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a:solidFill>
                  <a:srgbClr val="000000"/>
                </a:solidFill>
              </a:rPr>
              <a:t>} </a:t>
            </a:r>
            <a:r>
              <a:t>// end locateIndex</a:t>
            </a:r>
            <a:endParaRPr>
              <a:solidFill>
                <a:srgbClr val="000000"/>
              </a:solidFill>
              <a:latin typeface="+mn-lt"/>
              <a:ea typeface="+mn-ea"/>
              <a:cs typeface="+mn-cs"/>
              <a:sym typeface="Helvetica"/>
            </a:endParaRPr>
          </a:p>
        </p:txBody>
      </p:sp>
    </p:spTree>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itle 1"/>
          <p:cNvSpPr txBox="1">
            <a:spLocks noGrp="1"/>
          </p:cNvSpPr>
          <p:nvPr>
            <p:ph type="title"/>
          </p:nvPr>
        </p:nvSpPr>
        <p:spPr>
          <a:prstGeom prst="rect">
            <a:avLst/>
          </a:prstGeom>
        </p:spPr>
        <p:txBody>
          <a:bodyPr>
            <a:normAutofit fontScale="90000"/>
          </a:bodyPr>
          <a:lstStyle/>
          <a:p>
            <a:r>
              <a:t>Sorted Array-Based Dictionary</a:t>
            </a:r>
          </a:p>
        </p:txBody>
      </p:sp>
      <p:sp>
        <p:nvSpPr>
          <p:cNvPr id="119" name="FIGURE 21-5 Removing an entry from a sorted array-based dictionary"/>
          <p:cNvSpPr txBox="1">
            <a:spLocks noGrp="1"/>
          </p:cNvSpPr>
          <p:nvPr>
            <p:ph type="body" sz="quarter" idx="1"/>
          </p:nvPr>
        </p:nvSpPr>
        <p:spPr>
          <a:prstGeom prst="rect">
            <a:avLst/>
          </a:prstGeom>
        </p:spPr>
        <p:txBody>
          <a:bodyPr/>
          <a:lstStyle>
            <a:lvl1pPr defTabSz="429768">
              <a:defRPr sz="2068"/>
            </a:lvl1pPr>
          </a:lstStyle>
          <a:p>
            <a:r>
              <a:t>FIGURE 21-5 Removing an entry from a sorted array-based dictionary</a:t>
            </a:r>
          </a:p>
        </p:txBody>
      </p:sp>
      <p:pic>
        <p:nvPicPr>
          <p:cNvPr id="120" name="A figure illustrates locating an entry to remove it from a sorted array based dictionary. Locate entry to remove by searching from the beginning to find the entry to remove." descr="A figure illustrates locating an entry to remove it from a sorted array based dictionary. Locate entry to remove by searching from the beginning to find the entry to remove."/>
          <p:cNvPicPr>
            <a:picLocks noChangeAspect="1"/>
          </p:cNvPicPr>
          <p:nvPr/>
        </p:nvPicPr>
        <p:blipFill>
          <a:blip r:embed="rId2">
            <a:extLst/>
          </a:blip>
          <a:stretch>
            <a:fillRect/>
          </a:stretch>
        </p:blipFill>
        <p:spPr>
          <a:xfrm>
            <a:off x="1600199" y="824735"/>
            <a:ext cx="3894486" cy="2011224"/>
          </a:xfrm>
          <a:prstGeom prst="rect">
            <a:avLst/>
          </a:prstGeom>
          <a:ln w="12700">
            <a:miter lim="400000"/>
          </a:ln>
        </p:spPr>
      </p:pic>
      <p:pic>
        <p:nvPicPr>
          <p:cNvPr id="121" name="A figure illustrates locating an entry to remove it from a sorted array based dictionary. &#10;Shift entries toward the one to remove. To remove the entry,, shift the content of subsequent array locations toward the beginning of the array in the order indicated. Set reference to null after its original value is shifted." descr="A figure illustrates locating an entry to remove it from a sorted array based dictionary. Shift entries toward the one to remove. To remove the entry,, shift the content of subsequent array locations toward the beginning of the array in the order indicated. Set reference to null after its original value is shifted."/>
          <p:cNvPicPr>
            <a:picLocks noChangeAspect="1"/>
          </p:cNvPicPr>
          <p:nvPr/>
        </p:nvPicPr>
        <p:blipFill>
          <a:blip r:embed="rId3">
            <a:extLst/>
          </a:blip>
          <a:stretch>
            <a:fillRect/>
          </a:stretch>
        </p:blipFill>
        <p:spPr>
          <a:xfrm>
            <a:off x="1600199" y="3335625"/>
            <a:ext cx="5023061" cy="2594052"/>
          </a:xfrm>
          <a:prstGeom prst="rect">
            <a:avLst/>
          </a:prstGeom>
          <a:ln w="12700">
            <a:miter lim="400000"/>
          </a:ln>
        </p:spPr>
      </p:pic>
    </p:spTree>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Title 1"/>
          <p:cNvSpPr txBox="1">
            <a:spLocks noGrp="1"/>
          </p:cNvSpPr>
          <p:nvPr>
            <p:ph type="title"/>
          </p:nvPr>
        </p:nvSpPr>
        <p:spPr>
          <a:prstGeom prst="rect">
            <a:avLst/>
          </a:prstGeom>
        </p:spPr>
        <p:txBody>
          <a:bodyPr>
            <a:normAutofit fontScale="90000"/>
          </a:bodyPr>
          <a:lstStyle/>
          <a:p>
            <a:r>
              <a:t>Sorted Array-Based Dictionary</a:t>
            </a:r>
          </a:p>
        </p:txBody>
      </p:sp>
      <p:sp>
        <p:nvSpPr>
          <p:cNvPr id="124" name="Content Placeholder 4"/>
          <p:cNvSpPr txBox="1">
            <a:spLocks noGrp="1"/>
          </p:cNvSpPr>
          <p:nvPr>
            <p:ph type="body" sz="quarter" idx="1"/>
          </p:nvPr>
        </p:nvSpPr>
        <p:spPr>
          <a:prstGeom prst="rect">
            <a:avLst/>
          </a:prstGeom>
        </p:spPr>
        <p:txBody>
          <a:bodyPr>
            <a:normAutofit lnSpcReduction="10000"/>
          </a:bodyPr>
          <a:lstStyle/>
          <a:p>
            <a:pPr defTabSz="667512">
              <a:defRPr sz="2628"/>
            </a:pPr>
            <a:r>
              <a:t>Algorithm that describes the </a:t>
            </a:r>
            <a:r>
              <a:rPr>
                <a:latin typeface="Courier New"/>
                <a:ea typeface="Courier New"/>
                <a:cs typeface="Courier New"/>
                <a:sym typeface="Courier New"/>
              </a:rPr>
              <a:t>remove</a:t>
            </a:r>
            <a:r>
              <a:t> operation</a:t>
            </a:r>
          </a:p>
        </p:txBody>
      </p:sp>
      <p:sp>
        <p:nvSpPr>
          <p:cNvPr id="125" name="Algorithm remove(key)…"/>
          <p:cNvSpPr txBox="1"/>
          <p:nvPr/>
        </p:nvSpPr>
        <p:spPr>
          <a:xfrm>
            <a:off x="267966" y="914155"/>
            <a:ext cx="8220854" cy="45177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457200">
              <a:spcBef>
                <a:spcPts val="600"/>
              </a:spcBef>
              <a:defRPr sz="1800" b="1"/>
            </a:pPr>
            <a:r>
              <a:rPr i="1">
                <a:latin typeface="Times"/>
                <a:ea typeface="Times"/>
                <a:cs typeface="Times"/>
                <a:sym typeface="Times"/>
              </a:rPr>
              <a:t>Algorithm </a:t>
            </a:r>
            <a:r>
              <a:t>remove(key)</a:t>
            </a:r>
            <a:endParaRPr>
              <a:latin typeface="Times New Roman"/>
              <a:ea typeface="Times New Roman"/>
              <a:cs typeface="Times New Roman"/>
              <a:sym typeface="Times New Roman"/>
            </a:endParaRPr>
          </a:p>
          <a:p>
            <a:pPr defTabSz="457200">
              <a:spcBef>
                <a:spcPts val="600"/>
              </a:spcBef>
              <a:defRPr sz="1800" i="1">
                <a:solidFill>
                  <a:schemeClr val="accent6"/>
                </a:solidFill>
                <a:latin typeface="Times New Roman"/>
                <a:ea typeface="Times New Roman"/>
                <a:cs typeface="Times New Roman"/>
                <a:sym typeface="Times New Roman"/>
              </a:defRPr>
            </a:pPr>
            <a:r>
              <a:rPr i="0">
                <a:latin typeface="+mj-lt"/>
                <a:ea typeface="+mj-ea"/>
                <a:cs typeface="+mj-cs"/>
                <a:sym typeface="Arial"/>
              </a:rPr>
              <a:t>// </a:t>
            </a:r>
            <a:r>
              <a:t>Removes an entry from the dictionary, given its search key, and returns its value.</a:t>
            </a:r>
          </a:p>
          <a:p>
            <a:pPr defTabSz="457200">
              <a:spcBef>
                <a:spcPts val="600"/>
              </a:spcBef>
              <a:defRPr sz="1800" i="1">
                <a:solidFill>
                  <a:schemeClr val="accent6"/>
                </a:solidFill>
                <a:latin typeface="Times New Roman"/>
                <a:ea typeface="Times New Roman"/>
                <a:cs typeface="Times New Roman"/>
                <a:sym typeface="Times New Roman"/>
              </a:defRPr>
            </a:pPr>
            <a:r>
              <a:rPr i="0">
                <a:latin typeface="+mj-lt"/>
                <a:ea typeface="+mj-ea"/>
                <a:cs typeface="+mj-cs"/>
                <a:sym typeface="Arial"/>
              </a:rPr>
              <a:t>// </a:t>
            </a:r>
            <a:r>
              <a:t>If no such entry exists in the dictionary, returns </a:t>
            </a:r>
            <a:r>
              <a:rPr i="0">
                <a:latin typeface="+mj-lt"/>
                <a:ea typeface="+mj-ea"/>
                <a:cs typeface="+mj-cs"/>
                <a:sym typeface="Arial"/>
              </a:rPr>
              <a:t>null.</a:t>
            </a:r>
            <a:endParaRPr i="0"/>
          </a:p>
          <a:p>
            <a:pPr defTabSz="457200">
              <a:spcBef>
                <a:spcPts val="600"/>
              </a:spcBef>
              <a:defRPr sz="1800"/>
            </a:pPr>
            <a:r>
              <a:t>result = </a:t>
            </a:r>
            <a:r>
              <a:rPr b="1"/>
              <a:t>null</a:t>
            </a:r>
            <a:endParaRPr b="1">
              <a:latin typeface="Times New Roman"/>
              <a:ea typeface="Times New Roman"/>
              <a:cs typeface="Times New Roman"/>
              <a:sym typeface="Times New Roman"/>
            </a:endParaRPr>
          </a:p>
          <a:p>
            <a:pPr defTabSz="457200">
              <a:spcBef>
                <a:spcPts val="600"/>
              </a:spcBef>
              <a:defRPr sz="1800" i="1">
                <a:latin typeface="Times New Roman"/>
                <a:ea typeface="Times New Roman"/>
                <a:cs typeface="Times New Roman"/>
                <a:sym typeface="Times New Roman"/>
              </a:defRPr>
            </a:pPr>
            <a:r>
              <a:t>Search the array for an entry containing </a:t>
            </a:r>
            <a:r>
              <a:rPr i="0">
                <a:latin typeface="+mj-lt"/>
                <a:ea typeface="+mj-ea"/>
                <a:cs typeface="+mj-cs"/>
                <a:sym typeface="Arial"/>
              </a:rPr>
              <a:t>key</a:t>
            </a:r>
            <a:endParaRPr i="0"/>
          </a:p>
          <a:p>
            <a:pPr defTabSz="457200">
              <a:spcBef>
                <a:spcPts val="600"/>
              </a:spcBef>
              <a:defRPr sz="1800" i="1">
                <a:latin typeface="Times New Roman"/>
                <a:ea typeface="Times New Roman"/>
                <a:cs typeface="Times New Roman"/>
                <a:sym typeface="Times New Roman"/>
              </a:defRPr>
            </a:pPr>
            <a:r>
              <a:rPr b="1" i="0">
                <a:latin typeface="+mj-lt"/>
                <a:ea typeface="+mj-ea"/>
                <a:cs typeface="+mj-cs"/>
                <a:sym typeface="Arial"/>
              </a:rPr>
              <a:t>if </a:t>
            </a:r>
            <a:r>
              <a:rPr i="0">
                <a:latin typeface="+mj-lt"/>
                <a:ea typeface="+mj-ea"/>
                <a:cs typeface="+mj-cs"/>
                <a:sym typeface="Arial"/>
              </a:rPr>
              <a:t>(</a:t>
            </a:r>
            <a:r>
              <a:t>an entry containing </a:t>
            </a:r>
            <a:r>
              <a:rPr i="0">
                <a:latin typeface="+mj-lt"/>
                <a:ea typeface="+mj-ea"/>
                <a:cs typeface="+mj-cs"/>
                <a:sym typeface="Arial"/>
              </a:rPr>
              <a:t>key </a:t>
            </a:r>
            <a:r>
              <a:t>is found in the array</a:t>
            </a:r>
            <a:r>
              <a:rPr i="0">
                <a:latin typeface="+mj-lt"/>
                <a:ea typeface="+mj-ea"/>
                <a:cs typeface="+mj-cs"/>
                <a:sym typeface="Arial"/>
              </a:rPr>
              <a:t>)</a:t>
            </a:r>
            <a:endParaRPr i="0"/>
          </a:p>
          <a:p>
            <a:pPr defTabSz="457200">
              <a:spcBef>
                <a:spcPts val="600"/>
              </a:spcBef>
              <a:defRPr sz="1800">
                <a:latin typeface="Times New Roman"/>
                <a:ea typeface="Times New Roman"/>
                <a:cs typeface="Times New Roman"/>
                <a:sym typeface="Times New Roman"/>
              </a:defRPr>
            </a:pPr>
            <a:r>
              <a:t>{</a:t>
            </a:r>
          </a:p>
          <a:p>
            <a:pPr lvl="2" indent="457200" defTabSz="457200">
              <a:spcBef>
                <a:spcPts val="600"/>
              </a:spcBef>
              <a:defRPr sz="1800" i="1">
                <a:latin typeface="Times New Roman"/>
                <a:ea typeface="Times New Roman"/>
                <a:cs typeface="Times New Roman"/>
                <a:sym typeface="Times New Roman"/>
              </a:defRPr>
            </a:pPr>
            <a:r>
              <a:rPr i="0">
                <a:latin typeface="+mj-lt"/>
                <a:ea typeface="+mj-ea"/>
                <a:cs typeface="+mj-cs"/>
                <a:sym typeface="Arial"/>
              </a:rPr>
              <a:t>result  =  </a:t>
            </a:r>
            <a:r>
              <a:t>value currently associated with </a:t>
            </a:r>
            <a:r>
              <a:rPr i="0">
                <a:latin typeface="+mj-lt"/>
                <a:ea typeface="+mj-ea"/>
                <a:cs typeface="+mj-cs"/>
                <a:sym typeface="Arial"/>
              </a:rPr>
              <a:t>key</a:t>
            </a:r>
            <a:endParaRPr i="0"/>
          </a:p>
          <a:p>
            <a:pPr lvl="2" indent="457200" defTabSz="457200">
              <a:spcBef>
                <a:spcPts val="600"/>
              </a:spcBef>
              <a:defRPr sz="1800" i="1">
                <a:latin typeface="Times New Roman"/>
                <a:ea typeface="Times New Roman"/>
                <a:cs typeface="Times New Roman"/>
                <a:sym typeface="Times New Roman"/>
              </a:defRPr>
            </a:pPr>
            <a:r>
              <a:t>Shift</a:t>
            </a:r>
            <a:r>
              <a:rPr spc="-75"/>
              <a:t> </a:t>
            </a:r>
            <a:r>
              <a:t>any</a:t>
            </a:r>
            <a:r>
              <a:rPr spc="-75"/>
              <a:t> </a:t>
            </a:r>
            <a:r>
              <a:t>entries</a:t>
            </a:r>
            <a:r>
              <a:rPr spc="-75"/>
              <a:t> </a:t>
            </a:r>
            <a:r>
              <a:t>that</a:t>
            </a:r>
            <a:r>
              <a:rPr spc="-75"/>
              <a:t> </a:t>
            </a:r>
            <a:r>
              <a:t>are</a:t>
            </a:r>
            <a:r>
              <a:rPr spc="-75"/>
              <a:t> </a:t>
            </a:r>
            <a:r>
              <a:t>after</a:t>
            </a:r>
            <a:r>
              <a:rPr spc="-75"/>
              <a:t> </a:t>
            </a:r>
            <a:r>
              <a:t>the</a:t>
            </a:r>
            <a:r>
              <a:rPr spc="-75"/>
              <a:t> </a:t>
            </a:r>
            <a:r>
              <a:t>located</a:t>
            </a:r>
            <a:r>
              <a:rPr spc="-75"/>
              <a:t> </a:t>
            </a:r>
            <a:r>
              <a:t>one</a:t>
            </a:r>
            <a:r>
              <a:rPr spc="-75"/>
              <a:t> </a:t>
            </a:r>
            <a:r>
              <a:t>to</a:t>
            </a:r>
            <a:r>
              <a:rPr spc="-75"/>
              <a:t> </a:t>
            </a:r>
            <a:r>
              <a:t>the</a:t>
            </a:r>
            <a:r>
              <a:rPr spc="-75"/>
              <a:t> </a:t>
            </a:r>
            <a:r>
              <a:t>next</a:t>
            </a:r>
            <a:r>
              <a:rPr spc="-75"/>
              <a:t> </a:t>
            </a:r>
            <a:r>
              <a:rPr spc="-22"/>
              <a:t>lower</a:t>
            </a:r>
            <a:r>
              <a:rPr spc="-75"/>
              <a:t> </a:t>
            </a:r>
            <a:r>
              <a:t>position</a:t>
            </a:r>
            <a:r>
              <a:rPr spc="-75"/>
              <a:t> </a:t>
            </a:r>
            <a:r>
              <a:t>in</a:t>
            </a:r>
            <a:r>
              <a:rPr spc="-75"/>
              <a:t> </a:t>
            </a:r>
            <a:r>
              <a:t>the</a:t>
            </a:r>
            <a:r>
              <a:rPr spc="-75"/>
              <a:t> </a:t>
            </a:r>
            <a:r>
              <a:t>array </a:t>
            </a:r>
          </a:p>
          <a:p>
            <a:pPr lvl="2" indent="457200" defTabSz="457200">
              <a:spcBef>
                <a:spcPts val="600"/>
              </a:spcBef>
              <a:defRPr sz="1800" i="1">
                <a:latin typeface="Times New Roman"/>
                <a:ea typeface="Times New Roman"/>
                <a:cs typeface="Times New Roman"/>
                <a:sym typeface="Times New Roman"/>
              </a:defRPr>
            </a:pPr>
            <a:r>
              <a:t>Set array element that had contained last entry to</a:t>
            </a:r>
            <a:r>
              <a:rPr spc="-172"/>
              <a:t> </a:t>
            </a:r>
            <a:r>
              <a:rPr i="0">
                <a:latin typeface="+mj-lt"/>
                <a:ea typeface="+mj-ea"/>
                <a:cs typeface="+mj-cs"/>
                <a:sym typeface="Arial"/>
              </a:rPr>
              <a:t>null</a:t>
            </a:r>
            <a:endParaRPr i="0"/>
          </a:p>
          <a:p>
            <a:pPr lvl="2" indent="457200" defTabSz="457200">
              <a:spcBef>
                <a:spcPts val="600"/>
              </a:spcBef>
              <a:defRPr sz="1800" i="1">
                <a:latin typeface="Times New Roman"/>
                <a:ea typeface="Times New Roman"/>
                <a:cs typeface="Times New Roman"/>
                <a:sym typeface="Times New Roman"/>
              </a:defRPr>
            </a:pPr>
            <a:r>
              <a:t>Decrement the size of the dictionary</a:t>
            </a:r>
          </a:p>
          <a:p>
            <a:pPr defTabSz="457200">
              <a:spcBef>
                <a:spcPts val="600"/>
              </a:spcBef>
              <a:defRPr sz="1800">
                <a:latin typeface="Times New Roman"/>
                <a:ea typeface="Times New Roman"/>
                <a:cs typeface="Times New Roman"/>
                <a:sym typeface="Times New Roman"/>
              </a:defRPr>
            </a:pPr>
            <a:r>
              <a:t>}</a:t>
            </a:r>
          </a:p>
          <a:p>
            <a:pPr defTabSz="457200">
              <a:spcBef>
                <a:spcPts val="600"/>
              </a:spcBef>
              <a:defRPr sz="1800" b="1"/>
            </a:pPr>
            <a:r>
              <a:t>return </a:t>
            </a:r>
            <a:r>
              <a:rPr b="0"/>
              <a:t>result</a:t>
            </a:r>
          </a:p>
        </p:txBody>
      </p:sp>
    </p:spTree>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itle 1"/>
          <p:cNvSpPr txBox="1">
            <a:spLocks noGrp="1"/>
          </p:cNvSpPr>
          <p:nvPr>
            <p:ph type="title"/>
          </p:nvPr>
        </p:nvSpPr>
        <p:spPr>
          <a:prstGeom prst="rect">
            <a:avLst/>
          </a:prstGeom>
        </p:spPr>
        <p:txBody>
          <a:bodyPr>
            <a:normAutofit fontScale="90000"/>
          </a:bodyPr>
          <a:lstStyle/>
          <a:p>
            <a:r>
              <a:t>Sorted Array-Based Dictionary</a:t>
            </a:r>
          </a:p>
        </p:txBody>
      </p:sp>
      <p:sp>
        <p:nvSpPr>
          <p:cNvPr id="128" name="Content Placeholder 2"/>
          <p:cNvSpPr txBox="1">
            <a:spLocks noGrp="1"/>
          </p:cNvSpPr>
          <p:nvPr>
            <p:ph type="body" idx="1"/>
          </p:nvPr>
        </p:nvSpPr>
        <p:spPr>
          <a:xfrm>
            <a:off x="400049" y="913012"/>
            <a:ext cx="7702502" cy="5031976"/>
          </a:xfrm>
          <a:prstGeom prst="rect">
            <a:avLst/>
          </a:prstGeom>
        </p:spPr>
        <p:txBody>
          <a:bodyPr/>
          <a:lstStyle/>
          <a:p>
            <a:r>
              <a:t>Efficiency of sorted array-based dictionary. </a:t>
            </a:r>
          </a:p>
          <a:p>
            <a:r>
              <a:t>When </a:t>
            </a:r>
            <a:r>
              <a:rPr b="1">
                <a:latin typeface="Courier New"/>
                <a:ea typeface="Courier New"/>
                <a:cs typeface="Courier New"/>
                <a:sym typeface="Courier New"/>
              </a:rPr>
              <a:t>locateIndex</a:t>
            </a:r>
            <a:r>
              <a:t> uses a binary search in the sorted array-based implementation, the worst-case efficiencies are:</a:t>
            </a:r>
          </a:p>
          <a:p>
            <a:pPr lvl="1"/>
            <a:r>
              <a:t>Addition: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1"/>
            <a:r>
              <a:t>Removal: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1"/>
            <a:r>
              <a:t>Retrieval: </a:t>
            </a:r>
            <a:r>
              <a:rPr>
                <a:latin typeface="Times New Roman"/>
                <a:ea typeface="Times New Roman"/>
                <a:cs typeface="Times New Roman"/>
                <a:sym typeface="Times New Roman"/>
              </a:rPr>
              <a:t>O(log </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1"/>
            <a:r>
              <a:t>Traversal: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p:txBody>
      </p:sp>
    </p:spTree>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Title 1"/>
          <p:cNvSpPr txBox="1">
            <a:spLocks noGrp="1"/>
          </p:cNvSpPr>
          <p:nvPr>
            <p:ph type="title"/>
          </p:nvPr>
        </p:nvSpPr>
        <p:spPr>
          <a:prstGeom prst="rect">
            <a:avLst/>
          </a:prstGeom>
        </p:spPr>
        <p:txBody>
          <a:bodyPr>
            <a:normAutofit fontScale="90000"/>
          </a:bodyPr>
          <a:lstStyle>
            <a:lvl1pPr defTabSz="886968">
              <a:defRPr sz="4268"/>
            </a:lvl1pPr>
          </a:lstStyle>
          <a:p>
            <a:r>
              <a:t>Linked Dictionary Implementations</a:t>
            </a:r>
          </a:p>
        </p:txBody>
      </p:sp>
      <p:sp>
        <p:nvSpPr>
          <p:cNvPr id="131" name="FIGURE 21-6a Representing the entries in a dictionary"/>
          <p:cNvSpPr txBox="1">
            <a:spLocks noGrp="1"/>
          </p:cNvSpPr>
          <p:nvPr>
            <p:ph type="body" sz="quarter" idx="1"/>
          </p:nvPr>
        </p:nvSpPr>
        <p:spPr>
          <a:prstGeom prst="rect">
            <a:avLst/>
          </a:prstGeom>
        </p:spPr>
        <p:txBody>
          <a:bodyPr>
            <a:normAutofit lnSpcReduction="10000"/>
          </a:bodyPr>
          <a:lstStyle>
            <a:lvl1pPr defTabSz="557784">
              <a:defRPr sz="2684"/>
            </a:lvl1pPr>
          </a:lstStyle>
          <a:p>
            <a:r>
              <a:t>FIGURE 21-6a Representing the entries in a dictionary</a:t>
            </a:r>
          </a:p>
        </p:txBody>
      </p:sp>
      <p:pic>
        <p:nvPicPr>
          <p:cNvPr id="132" name="A figure illustrates a first node that points to a data part and a pointer that points to the data part of another node, and so on.  A chain of nodes that each reference an entry object." descr="A figure illustrates a first node that points to a data part and a pointer that points to the data part of another node, and so on.  A chain of nodes that each reference an entry object."/>
          <p:cNvPicPr>
            <a:picLocks noChangeAspect="1"/>
          </p:cNvPicPr>
          <p:nvPr/>
        </p:nvPicPr>
        <p:blipFill>
          <a:blip r:embed="rId2">
            <a:extLst/>
          </a:blip>
          <a:stretch>
            <a:fillRect/>
          </a:stretch>
        </p:blipFill>
        <p:spPr>
          <a:xfrm>
            <a:off x="668215" y="1151041"/>
            <a:ext cx="8018585" cy="3957744"/>
          </a:xfrm>
          <a:prstGeom prst="rect">
            <a:avLst/>
          </a:prstGeom>
          <a:ln w="12700">
            <a:miter lim="400000"/>
          </a:ln>
        </p:spPr>
      </p:pic>
    </p:spTree>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itle 1"/>
          <p:cNvSpPr txBox="1">
            <a:spLocks noGrp="1"/>
          </p:cNvSpPr>
          <p:nvPr>
            <p:ph type="title"/>
          </p:nvPr>
        </p:nvSpPr>
        <p:spPr>
          <a:prstGeom prst="rect">
            <a:avLst/>
          </a:prstGeom>
        </p:spPr>
        <p:txBody>
          <a:bodyPr>
            <a:normAutofit fontScale="90000"/>
          </a:bodyPr>
          <a:lstStyle>
            <a:lvl1pPr defTabSz="886968">
              <a:defRPr sz="4268"/>
            </a:lvl1pPr>
          </a:lstStyle>
          <a:p>
            <a:r>
              <a:t>Linked Dictionary Implementations</a:t>
            </a:r>
          </a:p>
        </p:txBody>
      </p:sp>
      <p:sp>
        <p:nvSpPr>
          <p:cNvPr id="135" name="FIGURE 21-6b Representing the entries in a dictionary"/>
          <p:cNvSpPr txBox="1">
            <a:spLocks noGrp="1"/>
          </p:cNvSpPr>
          <p:nvPr>
            <p:ph type="body" sz="quarter" idx="1"/>
          </p:nvPr>
        </p:nvSpPr>
        <p:spPr>
          <a:prstGeom prst="rect">
            <a:avLst/>
          </a:prstGeom>
        </p:spPr>
        <p:txBody>
          <a:bodyPr>
            <a:normAutofit lnSpcReduction="10000"/>
          </a:bodyPr>
          <a:lstStyle>
            <a:lvl1pPr defTabSz="548640">
              <a:defRPr sz="2640"/>
            </a:lvl1pPr>
          </a:lstStyle>
          <a:p>
            <a:r>
              <a:t>FIGURE 21-6b Representing the entries in a dictionary</a:t>
            </a:r>
          </a:p>
        </p:txBody>
      </p:sp>
      <p:pic>
        <p:nvPicPr>
          <p:cNvPr id="136" name="A figure illustrates a first node that points to a data part and a pointer that points to the data part of another node, and so on. Parallel chains of search keys and values." descr="A figure illustrates a first node that points to a data part and a pointer that points to the data part of another node, and so on. Parallel chains of search keys and values."/>
          <p:cNvPicPr>
            <a:picLocks noChangeAspect="1"/>
          </p:cNvPicPr>
          <p:nvPr/>
        </p:nvPicPr>
        <p:blipFill>
          <a:blip r:embed="rId2">
            <a:extLst/>
          </a:blip>
          <a:stretch>
            <a:fillRect/>
          </a:stretch>
        </p:blipFill>
        <p:spPr>
          <a:xfrm>
            <a:off x="970670" y="1086591"/>
            <a:ext cx="7202660" cy="4465649"/>
          </a:xfrm>
          <a:prstGeom prst="rect">
            <a:avLst/>
          </a:prstGeom>
          <a:ln w="12700">
            <a:miter lim="400000"/>
          </a:ln>
        </p:spPr>
      </p:pic>
    </p:spTree>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prstGeom prst="rect">
            <a:avLst/>
          </a:prstGeom>
        </p:spPr>
        <p:txBody>
          <a:bodyPr>
            <a:normAutofit fontScale="90000"/>
          </a:bodyPr>
          <a:lstStyle>
            <a:lvl1pPr defTabSz="886968">
              <a:defRPr sz="4268"/>
            </a:lvl1pPr>
          </a:lstStyle>
          <a:p>
            <a:r>
              <a:t>Linked Dictionary Implementations</a:t>
            </a:r>
          </a:p>
        </p:txBody>
      </p:sp>
      <p:sp>
        <p:nvSpPr>
          <p:cNvPr id="139" name="FIGURE 21-6c Representing the entries in a dictionary"/>
          <p:cNvSpPr txBox="1">
            <a:spLocks noGrp="1"/>
          </p:cNvSpPr>
          <p:nvPr>
            <p:ph type="body" sz="quarter" idx="1"/>
          </p:nvPr>
        </p:nvSpPr>
        <p:spPr>
          <a:prstGeom prst="rect">
            <a:avLst/>
          </a:prstGeom>
        </p:spPr>
        <p:txBody>
          <a:bodyPr>
            <a:normAutofit lnSpcReduction="10000"/>
          </a:bodyPr>
          <a:lstStyle>
            <a:lvl1pPr defTabSz="557784">
              <a:defRPr sz="2684"/>
            </a:lvl1pPr>
          </a:lstStyle>
          <a:p>
            <a:r>
              <a:t>FIGURE 21-6c Representing the entries in a dictionary</a:t>
            </a:r>
          </a:p>
        </p:txBody>
      </p:sp>
      <p:pic>
        <p:nvPicPr>
          <p:cNvPr id="140" name="A figure illustrates a first node that points to a data part and a pointer that points to the data part of another node, and so on. &#10;A chain of nodes that each reference a search key and a value." descr="A figure illustrates a first node that points to a data part and a pointer that points to the data part of another node, and so on. A chain of nodes that each reference a search key and a value."/>
          <p:cNvPicPr>
            <a:picLocks noChangeAspect="1"/>
          </p:cNvPicPr>
          <p:nvPr/>
        </p:nvPicPr>
        <p:blipFill>
          <a:blip r:embed="rId2">
            <a:extLst/>
          </a:blip>
          <a:stretch>
            <a:fillRect/>
          </a:stretch>
        </p:blipFill>
        <p:spPr>
          <a:xfrm>
            <a:off x="661182" y="1906575"/>
            <a:ext cx="7821636" cy="3044851"/>
          </a:xfrm>
          <a:prstGeom prst="rect">
            <a:avLst/>
          </a:prstGeom>
          <a:ln w="12700">
            <a:miter lim="400000"/>
          </a:ln>
        </p:spPr>
      </p:pic>
    </p:spTree>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Title 1"/>
          <p:cNvSpPr txBox="1">
            <a:spLocks noGrp="1"/>
          </p:cNvSpPr>
          <p:nvPr>
            <p:ph type="title"/>
          </p:nvPr>
        </p:nvSpPr>
        <p:spPr>
          <a:prstGeom prst="rect">
            <a:avLst/>
          </a:prstGeom>
        </p:spPr>
        <p:txBody>
          <a:bodyPr>
            <a:normAutofit fontScale="90000"/>
          </a:bodyPr>
          <a:lstStyle>
            <a:lvl1pPr defTabSz="886968">
              <a:defRPr sz="4268"/>
            </a:lvl1pPr>
          </a:lstStyle>
          <a:p>
            <a:r>
              <a:t>Linked Dictionary Implementations</a:t>
            </a:r>
          </a:p>
        </p:txBody>
      </p:sp>
      <p:sp>
        <p:nvSpPr>
          <p:cNvPr id="143" name="FIGURE 21-7 Adding to an unsorted linked dictionary"/>
          <p:cNvSpPr txBox="1">
            <a:spLocks noGrp="1"/>
          </p:cNvSpPr>
          <p:nvPr>
            <p:ph type="body" sz="quarter" idx="1"/>
          </p:nvPr>
        </p:nvSpPr>
        <p:spPr>
          <a:prstGeom prst="rect">
            <a:avLst/>
          </a:prstGeom>
        </p:spPr>
        <p:txBody>
          <a:bodyPr>
            <a:normAutofit lnSpcReduction="10000"/>
          </a:bodyPr>
          <a:lstStyle>
            <a:lvl1pPr defTabSz="557784">
              <a:defRPr sz="2684"/>
            </a:lvl1pPr>
          </a:lstStyle>
          <a:p>
            <a:r>
              <a:t>FIGURE 21-7 Adding to an unsorted linked dictionary</a:t>
            </a:r>
          </a:p>
        </p:txBody>
      </p:sp>
      <p:pic>
        <p:nvPicPr>
          <p:cNvPr id="144" name="A figure displays inserting a new node at the beginning of the chain. &#10;&#10;Picture 2" descr="A figure displays inserting a new node at the beginning of the chain. Picture 2"/>
          <p:cNvPicPr>
            <a:picLocks noChangeAspect="1"/>
          </p:cNvPicPr>
          <p:nvPr/>
        </p:nvPicPr>
        <p:blipFill>
          <a:blip r:embed="rId2">
            <a:extLst/>
          </a:blip>
          <a:stretch>
            <a:fillRect/>
          </a:stretch>
        </p:blipFill>
        <p:spPr>
          <a:xfrm>
            <a:off x="304800" y="2517648"/>
            <a:ext cx="8534400" cy="1822705"/>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Title 1"/>
          <p:cNvSpPr txBox="1">
            <a:spLocks noGrp="1"/>
          </p:cNvSpPr>
          <p:nvPr>
            <p:ph type="title"/>
          </p:nvPr>
        </p:nvSpPr>
        <p:spPr>
          <a:prstGeom prst="rect">
            <a:avLst/>
          </a:prstGeom>
        </p:spPr>
        <p:txBody>
          <a:bodyPr/>
          <a:lstStyle>
            <a:lvl1pPr defTabSz="630936">
              <a:defRPr sz="3036"/>
            </a:lvl1pPr>
          </a:lstStyle>
          <a:p>
            <a:r>
              <a:t>Recursive Sequential Search of an Unsorted Array</a:t>
            </a:r>
          </a:p>
        </p:txBody>
      </p:sp>
      <p:sp>
        <p:nvSpPr>
          <p:cNvPr id="80" name="FIGURE 19-3a A recursive sequential search of an array"/>
          <p:cNvSpPr txBox="1">
            <a:spLocks noGrp="1"/>
          </p:cNvSpPr>
          <p:nvPr>
            <p:ph type="body" sz="quarter" idx="1"/>
          </p:nvPr>
        </p:nvSpPr>
        <p:spPr>
          <a:prstGeom prst="rect">
            <a:avLst/>
          </a:prstGeom>
        </p:spPr>
        <p:txBody>
          <a:bodyPr/>
          <a:lstStyle>
            <a:lvl1pPr defTabSz="539495">
              <a:defRPr sz="2596"/>
            </a:lvl1pPr>
          </a:lstStyle>
          <a:p>
            <a:r>
              <a:t>FIGURE 19-3a A recursive sequential search of an array</a:t>
            </a:r>
          </a:p>
        </p:txBody>
      </p:sp>
      <p:pic>
        <p:nvPicPr>
          <p:cNvPr id="81" name="A successful recursive search of an array for the value 8" descr="A successful recursive search of an array for the value 8"/>
          <p:cNvPicPr>
            <a:picLocks noChangeAspect="1"/>
          </p:cNvPicPr>
          <p:nvPr/>
        </p:nvPicPr>
        <p:blipFill>
          <a:blip r:embed="rId2">
            <a:extLst/>
          </a:blip>
          <a:stretch>
            <a:fillRect/>
          </a:stretch>
        </p:blipFill>
        <p:spPr>
          <a:xfrm>
            <a:off x="2721332" y="919437"/>
            <a:ext cx="3371136" cy="4784267"/>
          </a:xfrm>
          <a:prstGeom prst="rect">
            <a:avLst/>
          </a:prstGeom>
          <a:ln w="12700">
            <a:miter lim="400000"/>
          </a:ln>
        </p:spPr>
      </p:pic>
    </p:spTree>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Title 1"/>
          <p:cNvSpPr txBox="1">
            <a:spLocks noGrp="1"/>
          </p:cNvSpPr>
          <p:nvPr>
            <p:ph type="title"/>
          </p:nvPr>
        </p:nvSpPr>
        <p:spPr>
          <a:prstGeom prst="rect">
            <a:avLst/>
          </a:prstGeom>
        </p:spPr>
        <p:txBody>
          <a:bodyPr>
            <a:normAutofit fontScale="90000"/>
          </a:bodyPr>
          <a:lstStyle/>
          <a:p>
            <a:r>
              <a:t>An Unsorted Linked Dictionary</a:t>
            </a:r>
          </a:p>
        </p:txBody>
      </p:sp>
      <p:sp>
        <p:nvSpPr>
          <p:cNvPr id="147" name="Content Placeholder 2"/>
          <p:cNvSpPr txBox="1">
            <a:spLocks noGrp="1"/>
          </p:cNvSpPr>
          <p:nvPr>
            <p:ph type="body" idx="1"/>
          </p:nvPr>
        </p:nvSpPr>
        <p:spPr>
          <a:prstGeom prst="rect">
            <a:avLst/>
          </a:prstGeom>
        </p:spPr>
        <p:txBody>
          <a:bodyPr/>
          <a:lstStyle/>
          <a:p>
            <a:r>
              <a:t>Efficiency of an unsorted linked dictionary:</a:t>
            </a:r>
          </a:p>
          <a:p>
            <a:pPr lvl="1"/>
            <a:r>
              <a:t>The worst-case efficiencies of the operations.</a:t>
            </a:r>
          </a:p>
          <a:p>
            <a:pPr lvl="2"/>
            <a:r>
              <a:t>Addition: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2"/>
            <a:r>
              <a:t>Removal: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2"/>
            <a:r>
              <a:t>Retrieval: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2"/>
            <a:r>
              <a:t>Traversal: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p:txBody>
      </p:sp>
    </p:spTree>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Title 1"/>
          <p:cNvSpPr txBox="1">
            <a:spLocks noGrp="1"/>
          </p:cNvSpPr>
          <p:nvPr>
            <p:ph type="title"/>
          </p:nvPr>
        </p:nvSpPr>
        <p:spPr>
          <a:prstGeom prst="rect">
            <a:avLst/>
          </a:prstGeom>
        </p:spPr>
        <p:txBody>
          <a:bodyPr>
            <a:normAutofit fontScale="90000"/>
          </a:bodyPr>
          <a:lstStyle/>
          <a:p>
            <a:r>
              <a:t>Sorted Linked Dictionary</a:t>
            </a:r>
          </a:p>
        </p:txBody>
      </p:sp>
      <p:sp>
        <p:nvSpPr>
          <p:cNvPr id="150" name="Content Placeholder 4"/>
          <p:cNvSpPr txBox="1">
            <a:spLocks noGrp="1"/>
          </p:cNvSpPr>
          <p:nvPr>
            <p:ph type="body" sz="quarter" idx="1"/>
          </p:nvPr>
        </p:nvSpPr>
        <p:spPr>
          <a:prstGeom prst="rect">
            <a:avLst/>
          </a:prstGeom>
        </p:spPr>
        <p:txBody>
          <a:bodyPr/>
          <a:lstStyle>
            <a:lvl1pPr defTabSz="630936">
              <a:defRPr sz="2484"/>
            </a:lvl1pPr>
          </a:lstStyle>
          <a:p>
            <a:r>
              <a:t>Algorithm for adding new entry to sorted linked dictionary</a:t>
            </a:r>
          </a:p>
        </p:txBody>
      </p:sp>
      <p:sp>
        <p:nvSpPr>
          <p:cNvPr id="151" name="Algorithm add(key, value)…"/>
          <p:cNvSpPr txBox="1"/>
          <p:nvPr/>
        </p:nvSpPr>
        <p:spPr>
          <a:xfrm>
            <a:off x="363735" y="668114"/>
            <a:ext cx="8437365" cy="4903618"/>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593844" indent="-593844" defTabSz="457200">
              <a:spcBef>
                <a:spcPts val="100"/>
              </a:spcBef>
              <a:defRPr sz="1500" b="1"/>
            </a:pPr>
            <a:r>
              <a:rPr i="1">
                <a:latin typeface="Times"/>
                <a:ea typeface="Times"/>
                <a:cs typeface="Times"/>
                <a:sym typeface="Times"/>
              </a:rPr>
              <a:t>Algorithm </a:t>
            </a:r>
            <a:r>
              <a:t>add(key, value)</a:t>
            </a:r>
            <a:endParaRPr>
              <a:latin typeface="Times New Roman"/>
              <a:ea typeface="Times New Roman"/>
              <a:cs typeface="Times New Roman"/>
              <a:sym typeface="Times New Roman"/>
            </a:endParaRPr>
          </a:p>
          <a:p>
            <a:pPr marL="593844" indent="-593844" defTabSz="457200">
              <a:spcBef>
                <a:spcPts val="100"/>
              </a:spcBef>
              <a:defRPr sz="1500" i="1">
                <a:solidFill>
                  <a:schemeClr val="accent6"/>
                </a:solidFill>
                <a:latin typeface="Times New Roman"/>
                <a:ea typeface="Times New Roman"/>
                <a:cs typeface="Times New Roman"/>
                <a:sym typeface="Times New Roman"/>
              </a:defRPr>
            </a:pPr>
            <a:r>
              <a:rPr i="0">
                <a:latin typeface="+mj-lt"/>
                <a:ea typeface="+mj-ea"/>
                <a:cs typeface="+mj-cs"/>
                <a:sym typeface="Arial"/>
              </a:rPr>
              <a:t>// </a:t>
            </a:r>
            <a:r>
              <a:t>Adds a new key-value entry to the dictionary and returns </a:t>
            </a:r>
            <a:r>
              <a:rPr i="0">
                <a:latin typeface="+mj-lt"/>
                <a:ea typeface="+mj-ea"/>
                <a:cs typeface="+mj-cs"/>
                <a:sym typeface="Arial"/>
              </a:rPr>
              <a:t>null</a:t>
            </a:r>
            <a:r>
              <a:t>. If </a:t>
            </a:r>
            <a:r>
              <a:rPr i="0">
                <a:latin typeface="+mj-lt"/>
                <a:ea typeface="+mj-ea"/>
                <a:cs typeface="+mj-cs"/>
                <a:sym typeface="Arial"/>
              </a:rPr>
              <a:t>key </a:t>
            </a:r>
            <a:r>
              <a:t>already exists</a:t>
            </a:r>
          </a:p>
          <a:p>
            <a:pPr marL="593844" indent="-593844" defTabSz="457200">
              <a:spcBef>
                <a:spcPts val="100"/>
              </a:spcBef>
              <a:defRPr sz="1500" i="1">
                <a:solidFill>
                  <a:schemeClr val="accent6"/>
                </a:solidFill>
                <a:latin typeface="Times New Roman"/>
                <a:ea typeface="Times New Roman"/>
                <a:cs typeface="Times New Roman"/>
                <a:sym typeface="Times New Roman"/>
              </a:defRPr>
            </a:pPr>
            <a:r>
              <a:rPr i="0">
                <a:latin typeface="+mj-lt"/>
                <a:ea typeface="+mj-ea"/>
                <a:cs typeface="+mj-cs"/>
                <a:sym typeface="Arial"/>
              </a:rPr>
              <a:t>// </a:t>
            </a:r>
            <a:r>
              <a:t>in the dictionary, returns the corresponding value and replaces that value with </a:t>
            </a:r>
            <a:r>
              <a:rPr i="0">
                <a:latin typeface="+mj-lt"/>
                <a:ea typeface="+mj-ea"/>
                <a:cs typeface="+mj-cs"/>
                <a:sym typeface="Arial"/>
              </a:rPr>
              <a:t>value.</a:t>
            </a:r>
            <a:endParaRPr i="0"/>
          </a:p>
          <a:p>
            <a:pPr marL="593844" indent="-593844" defTabSz="457200">
              <a:spcBef>
                <a:spcPts val="100"/>
              </a:spcBef>
              <a:defRPr sz="1500" i="1">
                <a:latin typeface="Times New Roman"/>
                <a:ea typeface="Times New Roman"/>
                <a:cs typeface="Times New Roman"/>
                <a:sym typeface="Times New Roman"/>
              </a:defRPr>
            </a:pPr>
            <a:r>
              <a:t>If either </a:t>
            </a:r>
            <a:r>
              <a:rPr i="0">
                <a:latin typeface="+mj-lt"/>
                <a:ea typeface="+mj-ea"/>
                <a:cs typeface="+mj-cs"/>
                <a:sym typeface="Arial"/>
              </a:rPr>
              <a:t>key </a:t>
            </a:r>
            <a:r>
              <a:t>or </a:t>
            </a:r>
            <a:r>
              <a:rPr i="0">
                <a:latin typeface="+mj-lt"/>
                <a:ea typeface="+mj-ea"/>
                <a:cs typeface="+mj-cs"/>
                <a:sym typeface="Arial"/>
              </a:rPr>
              <a:t>value </a:t>
            </a:r>
            <a:r>
              <a:t>is </a:t>
            </a:r>
            <a:r>
              <a:rPr i="0">
                <a:latin typeface="+mj-lt"/>
                <a:ea typeface="+mj-ea"/>
                <a:cs typeface="+mj-cs"/>
                <a:sym typeface="Arial"/>
              </a:rPr>
              <a:t>null</a:t>
            </a:r>
            <a:r>
              <a:t>, throw an exception</a:t>
            </a:r>
          </a:p>
          <a:p>
            <a:pPr marL="593844" indent="-593844" defTabSz="457200">
              <a:spcBef>
                <a:spcPts val="100"/>
              </a:spcBef>
              <a:defRPr sz="1500"/>
            </a:pPr>
            <a:r>
              <a:t>result = </a:t>
            </a:r>
            <a:r>
              <a:rPr b="1"/>
              <a:t>null</a:t>
            </a:r>
            <a:endParaRPr b="1">
              <a:latin typeface="Times New Roman"/>
              <a:ea typeface="Times New Roman"/>
              <a:cs typeface="Times New Roman"/>
              <a:sym typeface="Times New Roman"/>
            </a:endParaRPr>
          </a:p>
          <a:p>
            <a:pPr marL="593844" marR="174625" indent="-593844" defTabSz="457200">
              <a:spcBef>
                <a:spcPts val="100"/>
              </a:spcBef>
              <a:defRPr sz="1500" i="1">
                <a:latin typeface="Times New Roman"/>
                <a:ea typeface="Times New Roman"/>
                <a:cs typeface="Times New Roman"/>
                <a:sym typeface="Times New Roman"/>
              </a:defRPr>
            </a:pPr>
            <a:r>
              <a:rPr spc="-18"/>
              <a:t>Search </a:t>
            </a:r>
            <a:r>
              <a:t>the chain until either you find a node containing </a:t>
            </a:r>
            <a:r>
              <a:rPr i="0">
                <a:latin typeface="+mj-lt"/>
                <a:ea typeface="+mj-ea"/>
                <a:cs typeface="+mj-cs"/>
                <a:sym typeface="Arial"/>
              </a:rPr>
              <a:t>key </a:t>
            </a:r>
            <a:r>
              <a:t>or you pass the point </a:t>
            </a:r>
            <a:r>
              <a:rPr spc="-18"/>
              <a:t>where </a:t>
            </a:r>
            <a:r>
              <a:t>it should be</a:t>
            </a:r>
          </a:p>
          <a:p>
            <a:pPr marL="593844" indent="-593844" defTabSz="457200">
              <a:spcBef>
                <a:spcPts val="100"/>
              </a:spcBef>
              <a:defRPr sz="1500" i="1">
                <a:latin typeface="Times New Roman"/>
                <a:ea typeface="Times New Roman"/>
                <a:cs typeface="Times New Roman"/>
                <a:sym typeface="Times New Roman"/>
              </a:defRPr>
            </a:pPr>
            <a:r>
              <a:rPr b="1" i="0">
                <a:latin typeface="+mj-lt"/>
                <a:ea typeface="+mj-ea"/>
                <a:cs typeface="+mj-cs"/>
                <a:sym typeface="Arial"/>
              </a:rPr>
              <a:t>if </a:t>
            </a:r>
            <a:r>
              <a:rPr i="0">
                <a:latin typeface="+mj-lt"/>
                <a:ea typeface="+mj-ea"/>
                <a:cs typeface="+mj-cs"/>
                <a:sym typeface="Arial"/>
              </a:rPr>
              <a:t>(</a:t>
            </a:r>
            <a:r>
              <a:t>a node containing </a:t>
            </a:r>
            <a:r>
              <a:rPr i="0">
                <a:latin typeface="+mj-lt"/>
                <a:ea typeface="+mj-ea"/>
                <a:cs typeface="+mj-cs"/>
                <a:sym typeface="Arial"/>
              </a:rPr>
              <a:t>key </a:t>
            </a:r>
            <a:r>
              <a:t>is found in the chain</a:t>
            </a:r>
            <a:r>
              <a:rPr i="0">
                <a:latin typeface="+mj-lt"/>
                <a:ea typeface="+mj-ea"/>
                <a:cs typeface="+mj-cs"/>
                <a:sym typeface="Arial"/>
              </a:rPr>
              <a:t>)</a:t>
            </a:r>
            <a:endParaRPr i="0"/>
          </a:p>
          <a:p>
            <a:pPr marL="593844" indent="-593844" defTabSz="457200">
              <a:spcBef>
                <a:spcPts val="100"/>
              </a:spcBef>
              <a:defRPr sz="1500">
                <a:latin typeface="Times New Roman"/>
                <a:ea typeface="Times New Roman"/>
                <a:cs typeface="Times New Roman"/>
                <a:sym typeface="Times New Roman"/>
              </a:defRPr>
            </a:pPr>
            <a:r>
              <a:t>{</a:t>
            </a:r>
          </a:p>
          <a:p>
            <a:pPr marL="593844" lvl="2" indent="-136644" defTabSz="457200">
              <a:spcBef>
                <a:spcPts val="100"/>
              </a:spcBef>
              <a:defRPr sz="1500" i="1">
                <a:latin typeface="Times New Roman"/>
                <a:ea typeface="Times New Roman"/>
                <a:cs typeface="Times New Roman"/>
                <a:sym typeface="Times New Roman"/>
              </a:defRPr>
            </a:pPr>
            <a:r>
              <a:rPr i="0">
                <a:latin typeface="+mj-lt"/>
                <a:ea typeface="+mj-ea"/>
                <a:cs typeface="+mj-cs"/>
                <a:sym typeface="Arial"/>
              </a:rPr>
              <a:t>result = </a:t>
            </a:r>
            <a:r>
              <a:t>value currently associated with </a:t>
            </a:r>
            <a:r>
              <a:rPr i="0">
                <a:latin typeface="+mj-lt"/>
                <a:ea typeface="+mj-ea"/>
                <a:cs typeface="+mj-cs"/>
                <a:sym typeface="Arial"/>
              </a:rPr>
              <a:t>key</a:t>
            </a:r>
            <a:endParaRPr i="0"/>
          </a:p>
          <a:p>
            <a:pPr marL="593844" lvl="2" indent="-136644" defTabSz="457200">
              <a:spcBef>
                <a:spcPts val="100"/>
              </a:spcBef>
              <a:defRPr sz="1500" i="1">
                <a:latin typeface="Times New Roman"/>
                <a:ea typeface="Times New Roman"/>
                <a:cs typeface="Times New Roman"/>
                <a:sym typeface="Times New Roman"/>
              </a:defRPr>
            </a:pPr>
            <a:r>
              <a:t>Replace </a:t>
            </a:r>
            <a:r>
              <a:rPr i="0">
                <a:latin typeface="+mj-lt"/>
                <a:ea typeface="+mj-ea"/>
                <a:cs typeface="+mj-cs"/>
                <a:sym typeface="Arial"/>
              </a:rPr>
              <a:t>key</a:t>
            </a:r>
            <a:r>
              <a:t>’s associated value with </a:t>
            </a:r>
            <a:r>
              <a:rPr i="0">
                <a:latin typeface="+mj-lt"/>
                <a:ea typeface="+mj-ea"/>
                <a:cs typeface="+mj-cs"/>
                <a:sym typeface="Arial"/>
              </a:rPr>
              <a:t>value</a:t>
            </a:r>
          </a:p>
          <a:p>
            <a:pPr marL="593844" indent="-593844" defTabSz="457200">
              <a:spcBef>
                <a:spcPts val="100"/>
              </a:spcBef>
              <a:defRPr sz="1500">
                <a:latin typeface="Times New Roman"/>
                <a:ea typeface="Times New Roman"/>
                <a:cs typeface="Times New Roman"/>
                <a:sym typeface="Times New Roman"/>
              </a:defRPr>
            </a:pPr>
            <a:r>
              <a:t>}</a:t>
            </a:r>
          </a:p>
          <a:p>
            <a:pPr marL="593844" indent="-593844" defTabSz="457200">
              <a:spcBef>
                <a:spcPts val="100"/>
              </a:spcBef>
              <a:defRPr sz="1500" b="1"/>
            </a:pPr>
            <a:r>
              <a:t>else</a:t>
            </a:r>
            <a:endParaRPr>
              <a:latin typeface="Times New Roman"/>
              <a:ea typeface="Times New Roman"/>
              <a:cs typeface="Times New Roman"/>
              <a:sym typeface="Times New Roman"/>
            </a:endParaRPr>
          </a:p>
          <a:p>
            <a:pPr marL="593844" indent="-593844" defTabSz="457200">
              <a:spcBef>
                <a:spcPts val="100"/>
              </a:spcBef>
              <a:defRPr sz="1500">
                <a:latin typeface="Times New Roman"/>
                <a:ea typeface="Times New Roman"/>
                <a:cs typeface="Times New Roman"/>
                <a:sym typeface="Times New Roman"/>
              </a:defRPr>
            </a:pPr>
            <a:r>
              <a:t>{</a:t>
            </a:r>
          </a:p>
          <a:p>
            <a:pPr marL="593844" lvl="2" indent="-136644" defTabSz="457200">
              <a:spcBef>
                <a:spcPts val="100"/>
              </a:spcBef>
              <a:defRPr sz="1500" i="1">
                <a:latin typeface="Times New Roman"/>
                <a:ea typeface="Times New Roman"/>
                <a:cs typeface="Times New Roman"/>
                <a:sym typeface="Times New Roman"/>
              </a:defRPr>
            </a:pPr>
            <a:r>
              <a:t>Allocate a new node containing </a:t>
            </a:r>
            <a:r>
              <a:rPr i="0">
                <a:latin typeface="+mj-lt"/>
                <a:ea typeface="+mj-ea"/>
                <a:cs typeface="+mj-cs"/>
                <a:sym typeface="Arial"/>
              </a:rPr>
              <a:t>key </a:t>
            </a:r>
            <a:r>
              <a:t>and </a:t>
            </a:r>
            <a:r>
              <a:rPr i="0">
                <a:latin typeface="+mj-lt"/>
                <a:ea typeface="+mj-ea"/>
                <a:cs typeface="+mj-cs"/>
                <a:sym typeface="Arial"/>
              </a:rPr>
              <a:t>value</a:t>
            </a:r>
            <a:endParaRPr i="0"/>
          </a:p>
          <a:p>
            <a:pPr marL="593844" lvl="2" indent="-136644" defTabSz="457200">
              <a:spcBef>
                <a:spcPts val="100"/>
              </a:spcBef>
              <a:defRPr sz="1500" i="1">
                <a:latin typeface="Times New Roman"/>
                <a:ea typeface="Times New Roman"/>
                <a:cs typeface="Times New Roman"/>
                <a:sym typeface="Times New Roman"/>
              </a:defRPr>
            </a:pPr>
            <a:r>
              <a:rPr b="1" i="0">
                <a:latin typeface="+mj-lt"/>
                <a:ea typeface="+mj-ea"/>
                <a:cs typeface="+mj-cs"/>
                <a:sym typeface="Arial"/>
              </a:rPr>
              <a:t>if </a:t>
            </a:r>
            <a:r>
              <a:rPr i="0">
                <a:latin typeface="+mj-lt"/>
                <a:ea typeface="+mj-ea"/>
                <a:cs typeface="+mj-cs"/>
                <a:sym typeface="Arial"/>
              </a:rPr>
              <a:t>(</a:t>
            </a:r>
            <a:r>
              <a:t>the chain is empty or the new entry belongs at the beginning of the chain</a:t>
            </a:r>
            <a:r>
              <a:rPr i="0">
                <a:latin typeface="+mj-lt"/>
                <a:ea typeface="+mj-ea"/>
                <a:cs typeface="+mj-cs"/>
                <a:sym typeface="Arial"/>
              </a:rPr>
              <a:t>)</a:t>
            </a:r>
            <a:endParaRPr i="0"/>
          </a:p>
          <a:p>
            <a:pPr marL="593844" lvl="4" indent="320555" defTabSz="457200">
              <a:spcBef>
                <a:spcPts val="100"/>
              </a:spcBef>
              <a:defRPr sz="1500" i="1">
                <a:latin typeface="Times New Roman"/>
                <a:ea typeface="Times New Roman"/>
                <a:cs typeface="Times New Roman"/>
                <a:sym typeface="Times New Roman"/>
              </a:defRPr>
            </a:pPr>
            <a:r>
              <a:t>Add the new node to the beginning of the chain</a:t>
            </a:r>
          </a:p>
          <a:p>
            <a:pPr marL="593844" lvl="2" indent="-136644" defTabSz="457200">
              <a:spcBef>
                <a:spcPts val="100"/>
              </a:spcBef>
              <a:defRPr sz="1500" b="1"/>
            </a:pPr>
            <a:r>
              <a:t>else</a:t>
            </a:r>
            <a:endParaRPr>
              <a:latin typeface="Times New Roman"/>
              <a:ea typeface="Times New Roman"/>
              <a:cs typeface="Times New Roman"/>
              <a:sym typeface="Times New Roman"/>
            </a:endParaRPr>
          </a:p>
          <a:p>
            <a:pPr marL="593844" lvl="4" indent="320555" defTabSz="457200">
              <a:spcBef>
                <a:spcPts val="100"/>
              </a:spcBef>
              <a:defRPr sz="1500" i="1">
                <a:latin typeface="Times New Roman"/>
                <a:ea typeface="Times New Roman"/>
                <a:cs typeface="Times New Roman"/>
                <a:sym typeface="Times New Roman"/>
              </a:defRPr>
            </a:pPr>
            <a:r>
              <a:t>Insert the new node before the last node that was examined during the search Increment the size of the dictionary</a:t>
            </a:r>
          </a:p>
          <a:p>
            <a:pPr marL="593844" indent="-593844" defTabSz="457200">
              <a:spcBef>
                <a:spcPts val="100"/>
              </a:spcBef>
              <a:defRPr sz="1500">
                <a:latin typeface="Times New Roman"/>
                <a:ea typeface="Times New Roman"/>
                <a:cs typeface="Times New Roman"/>
                <a:sym typeface="Times New Roman"/>
              </a:defRPr>
            </a:pPr>
            <a:r>
              <a:t>}</a:t>
            </a:r>
          </a:p>
          <a:p>
            <a:pPr marL="593844" indent="-593844" defTabSz="457200">
              <a:spcBef>
                <a:spcPts val="100"/>
              </a:spcBef>
              <a:defRPr sz="1500" b="1"/>
            </a:pPr>
            <a:r>
              <a:t>return </a:t>
            </a:r>
            <a:r>
              <a:rPr b="0"/>
              <a:t>result</a:t>
            </a:r>
          </a:p>
        </p:txBody>
      </p:sp>
    </p:spTree>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itle 1"/>
          <p:cNvSpPr txBox="1">
            <a:spLocks noGrp="1"/>
          </p:cNvSpPr>
          <p:nvPr>
            <p:ph type="title"/>
          </p:nvPr>
        </p:nvSpPr>
        <p:spPr>
          <a:prstGeom prst="rect">
            <a:avLst/>
          </a:prstGeom>
        </p:spPr>
        <p:txBody>
          <a:bodyPr>
            <a:normAutofit fontScale="90000"/>
          </a:bodyPr>
          <a:lstStyle/>
          <a:p>
            <a:r>
              <a:t>Sorted Linked Dictionary (Part 1)</a:t>
            </a:r>
          </a:p>
        </p:txBody>
      </p:sp>
      <p:sp>
        <p:nvSpPr>
          <p:cNvPr id="154" name="Content Placeholder 4"/>
          <p:cNvSpPr txBox="1">
            <a:spLocks noGrp="1"/>
          </p:cNvSpPr>
          <p:nvPr>
            <p:ph type="body" sz="quarter" idx="1"/>
          </p:nvPr>
        </p:nvSpPr>
        <p:spPr>
          <a:prstGeom prst="rect">
            <a:avLst/>
          </a:prstGeom>
        </p:spPr>
        <p:txBody>
          <a:bodyPr>
            <a:normAutofit lnSpcReduction="10000"/>
          </a:bodyPr>
          <a:lstStyle/>
          <a:p>
            <a:pPr defTabSz="667512">
              <a:defRPr sz="2628"/>
            </a:pPr>
            <a:r>
              <a:t>LISTING 21-5 The class </a:t>
            </a:r>
            <a:r>
              <a:rPr>
                <a:latin typeface="Courier New"/>
                <a:ea typeface="Courier New"/>
                <a:cs typeface="Courier New"/>
                <a:sym typeface="Courier New"/>
              </a:rPr>
              <a:t>SortedLinkedDictionary</a:t>
            </a:r>
          </a:p>
        </p:txBody>
      </p:sp>
      <p:sp>
        <p:nvSpPr>
          <p:cNvPr id="155" name="/**  A class that implements the ADT dictionary by using a chain of linked nodes.…"/>
          <p:cNvSpPr txBox="1"/>
          <p:nvPr/>
        </p:nvSpPr>
        <p:spPr>
          <a:xfrm>
            <a:off x="249435" y="655414"/>
            <a:ext cx="8147767" cy="5097176"/>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300">
                <a:solidFill>
                  <a:srgbClr val="008400"/>
                </a:solidFill>
                <a:latin typeface="Menlo"/>
                <a:ea typeface="Menlo"/>
                <a:cs typeface="Menlo"/>
                <a:sym typeface="Menlo"/>
              </a:defRPr>
            </a:pPr>
            <a:r>
              <a:t>/**</a:t>
            </a:r>
            <a:r>
              <a:rPr>
                <a:solidFill>
                  <a:srgbClr val="000000"/>
                </a:solidFill>
                <a:latin typeface="+mn-lt"/>
                <a:ea typeface="+mn-ea"/>
                <a:cs typeface="+mn-cs"/>
                <a:sym typeface="Helvetica"/>
              </a:rPr>
              <a:t> </a:t>
            </a:r>
            <a:r>
              <a:t> A class that implements the ADT dictionary by using a chain of linked nodes.</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The dictionary is sorted and has distinct search keys.</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Search keys and associated values are not null.</a:t>
            </a:r>
            <a:r>
              <a:rPr>
                <a:solidFill>
                  <a:srgbClr val="000000"/>
                </a:solidFill>
                <a:latin typeface="+mn-lt"/>
                <a:ea typeface="+mn-ea"/>
                <a:cs typeface="+mn-cs"/>
                <a:sym typeface="Helvetica"/>
              </a:rPr>
              <a:t> </a:t>
            </a:r>
            <a:r>
              <a:t>*/</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a:solidFill>
                  <a:srgbClr val="BA2DA2"/>
                </a:solidFill>
              </a:rPr>
              <a:t>public</a:t>
            </a:r>
            <a:r>
              <a:t> </a:t>
            </a:r>
            <a:r>
              <a:rPr>
                <a:solidFill>
                  <a:srgbClr val="BA2DA2"/>
                </a:solidFill>
              </a:rPr>
              <a:t>class</a:t>
            </a:r>
            <a:r>
              <a:t> SortedLinkedDictionary&lt;K </a:t>
            </a:r>
            <a:r>
              <a:rPr>
                <a:solidFill>
                  <a:srgbClr val="BA2DA2"/>
                </a:solidFill>
              </a:rPr>
              <a:t>extends</a:t>
            </a:r>
            <a:r>
              <a:t> Comparable&lt;? </a:t>
            </a:r>
            <a:r>
              <a:rPr>
                <a:solidFill>
                  <a:srgbClr val="BA2DA2"/>
                </a:solidFill>
              </a:rPr>
              <a:t>super</a:t>
            </a:r>
            <a:r>
              <a:t> K&gt;, V&gt;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implements</a:t>
            </a:r>
            <a:r>
              <a:t> DictionaryInterface&lt;K, V&gt;</a:t>
            </a:r>
            <a:endParaRPr>
              <a:latin typeface="+mn-lt"/>
              <a:ea typeface="+mn-ea"/>
              <a:cs typeface="+mn-cs"/>
              <a:sym typeface="Helvetica"/>
            </a:endParaRPr>
          </a:p>
          <a:p>
            <a:pPr defTabSz="344804">
              <a:tabLst>
                <a:tab pos="342900" algn="l"/>
              </a:tabLst>
              <a:defRPr sz="1300">
                <a:latin typeface="Menlo"/>
                <a:ea typeface="Menlo"/>
                <a:cs typeface="Menlo"/>
                <a:sym typeface="Menlo"/>
              </a:defRPr>
            </a:pPr>
            <a:r>
              <a:t>{</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rPr>
                <a:solidFill>
                  <a:srgbClr val="BA2DA2"/>
                </a:solidFill>
              </a:rPr>
              <a:t>private</a:t>
            </a:r>
            <a:r>
              <a:rPr>
                <a:solidFill>
                  <a:srgbClr val="000000"/>
                </a:solidFill>
              </a:rPr>
              <a:t> Node firstNode; </a:t>
            </a:r>
            <a:r>
              <a:t>// Reference to first node of chain</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a:t>
            </a:r>
            <a:r>
              <a:rPr>
                <a:solidFill>
                  <a:srgbClr val="BA2DA2"/>
                </a:solidFill>
              </a:rPr>
              <a:t>int</a:t>
            </a:r>
            <a:r>
              <a:t>  numberOfEntries;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public</a:t>
            </a:r>
            <a:r>
              <a:t> SortedLinkedDictionary()</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initializeDataFields();</a:t>
            </a: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default constructor</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BA2DA2"/>
                </a:solidFill>
                <a:latin typeface="Menlo"/>
                <a:ea typeface="Menlo"/>
                <a:cs typeface="Menlo"/>
                <a:sym typeface="Menlo"/>
              </a:defRPr>
            </a:pPr>
            <a:r>
              <a:rPr>
                <a:solidFill>
                  <a:srgbClr val="000000"/>
                </a:solidFill>
              </a:rPr>
              <a:t>	</a:t>
            </a:r>
            <a:r>
              <a:t>private</a:t>
            </a:r>
            <a:r>
              <a:rPr>
                <a:solidFill>
                  <a:srgbClr val="000000"/>
                </a:solidFill>
              </a:rPr>
              <a:t> </a:t>
            </a:r>
            <a:r>
              <a:t>class</a:t>
            </a:r>
            <a:r>
              <a:rPr>
                <a:solidFill>
                  <a:srgbClr val="000000"/>
                </a:solidFill>
              </a:rPr>
              <a:t> Node</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endParaRPr>
              <a:latin typeface="+mn-lt"/>
              <a:ea typeface="+mn-ea"/>
              <a:cs typeface="+mn-cs"/>
              <a:sym typeface="Helvetica"/>
            </a:endParaRPr>
          </a:p>
          <a:p>
            <a:pPr defTabSz="344804">
              <a:tabLst>
                <a:tab pos="342900" algn="l"/>
              </a:tabLst>
              <a:defRPr sz="1300">
                <a:solidFill>
                  <a:srgbClr val="BA2DA2"/>
                </a:solidFill>
                <a:latin typeface="Menlo"/>
                <a:ea typeface="Menlo"/>
                <a:cs typeface="Menlo"/>
                <a:sym typeface="Menlo"/>
              </a:defRPr>
            </a:pPr>
            <a:r>
              <a:rPr>
                <a:solidFill>
                  <a:srgbClr val="000000"/>
                </a:solidFill>
              </a:rPr>
              <a:t>		</a:t>
            </a:r>
            <a:r>
              <a:t>private</a:t>
            </a:r>
            <a:r>
              <a:rPr>
                <a:solidFill>
                  <a:srgbClr val="000000"/>
                </a:solidFill>
              </a:rPr>
              <a:t> K key;</a:t>
            </a:r>
            <a:endParaRPr>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V value;</a:t>
            </a:r>
            <a:endParaRPr>
              <a:latin typeface="+mn-lt"/>
              <a:ea typeface="+mn-ea"/>
              <a:cs typeface="+mn-cs"/>
              <a:sym typeface="Helvetica"/>
            </a:endParaRPr>
          </a:p>
          <a:p>
            <a:pPr defTabSz="344804">
              <a:tabLst>
                <a:tab pos="342900" algn="l"/>
              </a:tabLst>
              <a:defRPr sz="1300">
                <a:latin typeface="Menlo"/>
                <a:ea typeface="Menlo"/>
                <a:cs typeface="Menlo"/>
                <a:sym typeface="Menlo"/>
              </a:defRPr>
            </a:pPr>
            <a:r>
              <a:t>		</a:t>
            </a:r>
            <a:r>
              <a:rPr>
                <a:solidFill>
                  <a:srgbClr val="BA2DA2"/>
                </a:solidFill>
              </a:rPr>
              <a:t>private</a:t>
            </a:r>
            <a:r>
              <a:t> Node next;</a:t>
            </a:r>
            <a:endParaRPr>
              <a:latin typeface="+mn-lt"/>
              <a:ea typeface="+mn-ea"/>
              <a:cs typeface="+mn-cs"/>
              <a:sym typeface="Helvetica"/>
            </a:endParaRPr>
          </a:p>
          <a:p>
            <a:pPr defTabSz="344804">
              <a:tabLst>
                <a:tab pos="342900" algn="l"/>
              </a:tabLst>
              <a:defRPr sz="1300">
                <a:latin typeface="+mn-lt"/>
                <a:ea typeface="+mn-ea"/>
                <a:cs typeface="+mn-cs"/>
                <a:sym typeface="Helvetica"/>
              </a:defRPr>
            </a:pPr>
            <a:endParaRPr>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Constructors and the methods getKey, getValue, setValue, getNextNode,</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and setNextNode are here. There is no setKey.</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t>      . . . */</a:t>
            </a:r>
            <a:endParaRPr>
              <a:solidFill>
                <a:srgbClr val="000000"/>
              </a:solidFill>
              <a:latin typeface="+mn-lt"/>
              <a:ea typeface="+mn-ea"/>
              <a:cs typeface="+mn-cs"/>
              <a:sym typeface="Helvetica"/>
            </a:endParaRPr>
          </a:p>
          <a:p>
            <a:pPr defTabSz="344804">
              <a:tabLst>
                <a:tab pos="342900" algn="l"/>
              </a:tabLst>
              <a:defRPr sz="1300">
                <a:latin typeface="+mn-lt"/>
                <a:ea typeface="+mn-ea"/>
                <a:cs typeface="+mn-cs"/>
                <a:sym typeface="Helvetica"/>
              </a:defRPr>
            </a:pP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 </a:t>
            </a:r>
            <a:r>
              <a:t>// end Node</a:t>
            </a:r>
            <a:endParaRPr>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a:solidFill>
                  <a:srgbClr val="000000"/>
                </a:solidFill>
              </a:rPr>
              <a:t>} </a:t>
            </a:r>
            <a:r>
              <a:t>// end SortedLinkedDictionary</a:t>
            </a:r>
          </a:p>
        </p:txBody>
      </p:sp>
    </p:spTree>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Title 1"/>
          <p:cNvSpPr txBox="1">
            <a:spLocks noGrp="1"/>
          </p:cNvSpPr>
          <p:nvPr>
            <p:ph type="title"/>
          </p:nvPr>
        </p:nvSpPr>
        <p:spPr>
          <a:xfrm>
            <a:off x="249435" y="-63501"/>
            <a:ext cx="8513565" cy="807816"/>
          </a:xfrm>
          <a:prstGeom prst="rect">
            <a:avLst/>
          </a:prstGeom>
        </p:spPr>
        <p:txBody>
          <a:bodyPr>
            <a:normAutofit fontScale="90000"/>
          </a:bodyPr>
          <a:lstStyle/>
          <a:p>
            <a:r>
              <a:t>Sorted Linked Dictionary (Part 2)</a:t>
            </a:r>
          </a:p>
        </p:txBody>
      </p:sp>
      <p:sp>
        <p:nvSpPr>
          <p:cNvPr id="158" name="Content Placeholder 4"/>
          <p:cNvSpPr txBox="1">
            <a:spLocks noGrp="1"/>
          </p:cNvSpPr>
          <p:nvPr>
            <p:ph type="body" sz="quarter" idx="1"/>
          </p:nvPr>
        </p:nvSpPr>
        <p:spPr>
          <a:xfrm>
            <a:off x="457200" y="5958015"/>
            <a:ext cx="8229600" cy="581001"/>
          </a:xfrm>
          <a:prstGeom prst="rect">
            <a:avLst/>
          </a:prstGeom>
        </p:spPr>
        <p:txBody>
          <a:bodyPr/>
          <a:lstStyle/>
          <a:p>
            <a:pPr defTabSz="557784">
              <a:defRPr sz="2196"/>
            </a:pPr>
            <a:r>
              <a:t>LISTING 21-5 Method </a:t>
            </a:r>
            <a:r>
              <a:rPr>
                <a:latin typeface="Courier New"/>
                <a:ea typeface="Courier New"/>
                <a:cs typeface="Courier New"/>
                <a:sym typeface="Courier New"/>
              </a:rPr>
              <a:t>add</a:t>
            </a:r>
            <a:r>
              <a:t> of class </a:t>
            </a:r>
            <a:r>
              <a:rPr>
                <a:latin typeface="Courier New"/>
                <a:ea typeface="Courier New"/>
                <a:cs typeface="Courier New"/>
                <a:sym typeface="Courier New"/>
              </a:rPr>
              <a:t>SortedLinkedDictionary</a:t>
            </a:r>
          </a:p>
        </p:txBody>
      </p:sp>
      <p:sp>
        <p:nvSpPr>
          <p:cNvPr id="159" name="public V add(K key, V value)…"/>
          <p:cNvSpPr txBox="1"/>
          <p:nvPr/>
        </p:nvSpPr>
        <p:spPr>
          <a:xfrm>
            <a:off x="0" y="614680"/>
            <a:ext cx="9423361" cy="53746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344804">
              <a:tabLst>
                <a:tab pos="342900" algn="l"/>
              </a:tabLst>
              <a:defRPr>
                <a:solidFill>
                  <a:srgbClr val="008400"/>
                </a:solidFill>
                <a:latin typeface="Menlo"/>
                <a:ea typeface="Menlo"/>
                <a:cs typeface="Menlo"/>
                <a:sym typeface="Menlo"/>
              </a:defRPr>
            </a:pPr>
            <a:r>
              <a:t>  </a:t>
            </a:r>
            <a:r>
              <a:rPr>
                <a:solidFill>
                  <a:srgbClr val="BA2DA2"/>
                </a:solidFill>
              </a:rPr>
              <a:t>public</a:t>
            </a:r>
            <a:r>
              <a:t> V add(K key, V value)</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latin typeface="Menlo"/>
                <a:ea typeface="Menlo"/>
                <a:cs typeface="Menlo"/>
                <a:sym typeface="Menlo"/>
              </a:defRPr>
            </a:pPr>
            <a:r>
              <a:t>		V result = </a:t>
            </a:r>
            <a:r>
              <a:rPr>
                <a:solidFill>
                  <a:srgbClr val="BA2DA2"/>
                </a:solidFill>
              </a:rPr>
              <a:t>null</a:t>
            </a:r>
            <a:r>
              <a:t>;</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if</a:t>
            </a:r>
            <a:r>
              <a:t> ((key == </a:t>
            </a:r>
            <a:r>
              <a:rPr>
                <a:solidFill>
                  <a:srgbClr val="BA2DA2"/>
                </a:solidFill>
              </a:rPr>
              <a:t>null</a:t>
            </a:r>
            <a:r>
              <a:t>) || (value == </a:t>
            </a:r>
            <a:r>
              <a:rPr>
                <a:solidFill>
                  <a:srgbClr val="BA2DA2"/>
                </a:solidFill>
              </a:rPr>
              <a:t>null</a:t>
            </a:r>
            <a:r>
              <a:t>))</a:t>
            </a:r>
            <a:endParaRPr>
              <a:latin typeface="+mn-lt"/>
              <a:ea typeface="+mn-ea"/>
              <a:cs typeface="+mn-cs"/>
              <a:sym typeface="Helvetica"/>
            </a:endParaRPr>
          </a:p>
          <a:p>
            <a:pPr defTabSz="344804">
              <a:tabLst>
                <a:tab pos="342900" algn="l"/>
              </a:tabLst>
              <a:defRPr>
                <a:solidFill>
                  <a:srgbClr val="D12F1B"/>
                </a:solidFill>
                <a:latin typeface="Menlo"/>
                <a:ea typeface="Menlo"/>
                <a:cs typeface="Menlo"/>
                <a:sym typeface="Menlo"/>
              </a:defRPr>
            </a:pPr>
            <a:r>
              <a:rPr>
                <a:solidFill>
                  <a:srgbClr val="000000"/>
                </a:solidFill>
              </a:rPr>
              <a:t>         </a:t>
            </a:r>
            <a:r>
              <a:rPr>
                <a:solidFill>
                  <a:srgbClr val="BA2DA2"/>
                </a:solidFill>
              </a:rPr>
              <a:t>throw</a:t>
            </a:r>
            <a:r>
              <a:rPr>
                <a:solidFill>
                  <a:srgbClr val="000000"/>
                </a:solidFill>
              </a:rPr>
              <a:t> </a:t>
            </a:r>
            <a:r>
              <a:rPr>
                <a:solidFill>
                  <a:srgbClr val="BA2DA2"/>
                </a:solidFill>
              </a:rPr>
              <a:t>new</a:t>
            </a:r>
            <a:r>
              <a:rPr>
                <a:solidFill>
                  <a:srgbClr val="000000"/>
                </a:solidFill>
              </a:rPr>
              <a:t> IllegalArgumentException(</a:t>
            </a:r>
            <a:r>
              <a:t>"Cannot add null to a dictionary."</a:t>
            </a:r>
            <a:r>
              <a:rPr>
                <a:solidFill>
                  <a:srgbClr val="000000"/>
                </a:solidFill>
              </a:rPr>
              <a:t>);</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else</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Search chain until you either find a node containing key</a:t>
            </a:r>
            <a:endParaRPr>
              <a:solidFill>
                <a:srgbClr val="000000"/>
              </a:solidFill>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or locate where it should be</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Node currentNode = firstNode;</a:t>
            </a:r>
            <a:endParaRPr>
              <a:latin typeface="+mn-lt"/>
              <a:ea typeface="+mn-ea"/>
              <a:cs typeface="+mn-cs"/>
              <a:sym typeface="Helvetica"/>
            </a:endParaRPr>
          </a:p>
          <a:p>
            <a:pPr defTabSz="344804">
              <a:tabLst>
                <a:tab pos="342900" algn="l"/>
              </a:tabLst>
              <a:defRPr>
                <a:latin typeface="Menlo"/>
                <a:ea typeface="Menlo"/>
                <a:cs typeface="Menlo"/>
                <a:sym typeface="Menlo"/>
              </a:defRPr>
            </a:pPr>
            <a:r>
              <a:t>         Node nodeBefore = </a:t>
            </a:r>
            <a:r>
              <a:rPr>
                <a:solidFill>
                  <a:srgbClr val="BA2DA2"/>
                </a:solidFill>
              </a:rPr>
              <a:t>null</a:t>
            </a:r>
            <a:r>
              <a:t>;</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while</a:t>
            </a:r>
            <a:r>
              <a:t> ( (currentNode != </a:t>
            </a:r>
            <a:r>
              <a:rPr>
                <a:solidFill>
                  <a:srgbClr val="BA2DA2"/>
                </a:solidFill>
              </a:rPr>
              <a:t>null</a:t>
            </a:r>
            <a:r>
              <a:t>) &amp;&amp; (key.compareTo(currentNode.getKey()) &gt; </a:t>
            </a:r>
            <a:r>
              <a:rPr>
                <a:solidFill>
                  <a:srgbClr val="272AD8"/>
                </a:solidFill>
              </a:rPr>
              <a:t>0</a:t>
            </a:r>
            <a:r>
              <a:t>))</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latin typeface="Menlo"/>
                <a:ea typeface="Menlo"/>
                <a:cs typeface="Menlo"/>
                <a:sym typeface="Menlo"/>
              </a:defRPr>
            </a:pPr>
            <a:r>
              <a:t>            nodeBefore = currentNode;</a:t>
            </a:r>
            <a:endParaRPr>
              <a:latin typeface="+mn-lt"/>
              <a:ea typeface="+mn-ea"/>
              <a:cs typeface="+mn-cs"/>
              <a:sym typeface="Helvetica"/>
            </a:endParaRPr>
          </a:p>
          <a:p>
            <a:pPr defTabSz="344804">
              <a:tabLst>
                <a:tab pos="342900" algn="l"/>
              </a:tabLst>
              <a:defRPr>
                <a:latin typeface="Menlo"/>
                <a:ea typeface="Menlo"/>
                <a:cs typeface="Menlo"/>
                <a:sym typeface="Menlo"/>
              </a:defRPr>
            </a:pPr>
            <a:r>
              <a:t>            currentNode = currentNode.getNextNode();</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while</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if</a:t>
            </a:r>
            <a:r>
              <a:t> ( (currentNode != </a:t>
            </a:r>
            <a:r>
              <a:rPr>
                <a:solidFill>
                  <a:srgbClr val="BA2DA2"/>
                </a:solidFill>
              </a:rPr>
              <a:t>null</a:t>
            </a:r>
            <a:r>
              <a:t>) &amp;&amp; key.equals(currentNode.getKey()) )</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Key in dictionary; replace corresponding value</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result = currentNode.getValue(); </a:t>
            </a:r>
            <a:r>
              <a:rPr>
                <a:solidFill>
                  <a:srgbClr val="008400"/>
                </a:solidFill>
              </a:rPr>
              <a:t>// Get old value</a:t>
            </a:r>
            <a:endParaRPr>
              <a:latin typeface="+mn-lt"/>
              <a:ea typeface="+mn-ea"/>
              <a:cs typeface="+mn-cs"/>
              <a:sym typeface="Helvetica"/>
            </a:endParaRPr>
          </a:p>
          <a:p>
            <a:pPr defTabSz="344804">
              <a:tabLst>
                <a:tab pos="342900" algn="l"/>
              </a:tabLst>
              <a:defRPr>
                <a:latin typeface="Menlo"/>
                <a:ea typeface="Menlo"/>
                <a:cs typeface="Menlo"/>
                <a:sym typeface="Menlo"/>
              </a:defRPr>
            </a:pPr>
            <a:r>
              <a:t>            currentNode.setValue(value);     </a:t>
            </a:r>
            <a:r>
              <a:rPr>
                <a:solidFill>
                  <a:srgbClr val="008400"/>
                </a:solidFill>
              </a:rPr>
              <a:t>// Replace value</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rPr>
                <a:solidFill>
                  <a:srgbClr val="BA2DA2"/>
                </a:solidFill>
              </a:rPr>
              <a:t>else</a:t>
            </a:r>
            <a:r>
              <a:rPr>
                <a:solidFill>
                  <a:srgbClr val="000000"/>
                </a:solidFill>
              </a:rPr>
              <a:t> </a:t>
            </a:r>
            <a:r>
              <a:t>// Key not in dictionary; add new node in proper order</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p>
        </p:txBody>
      </p:sp>
    </p:spTree>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itle 1"/>
          <p:cNvSpPr txBox="1">
            <a:spLocks noGrp="1"/>
          </p:cNvSpPr>
          <p:nvPr>
            <p:ph type="title"/>
          </p:nvPr>
        </p:nvSpPr>
        <p:spPr>
          <a:prstGeom prst="rect">
            <a:avLst/>
          </a:prstGeom>
        </p:spPr>
        <p:txBody>
          <a:bodyPr>
            <a:normAutofit fontScale="90000"/>
          </a:bodyPr>
          <a:lstStyle/>
          <a:p>
            <a:r>
              <a:t>Sorted Linked Dictionary (Part 3)</a:t>
            </a:r>
          </a:p>
        </p:txBody>
      </p:sp>
      <p:sp>
        <p:nvSpPr>
          <p:cNvPr id="162" name="Content Placeholder 4"/>
          <p:cNvSpPr txBox="1">
            <a:spLocks noGrp="1"/>
          </p:cNvSpPr>
          <p:nvPr>
            <p:ph type="body" sz="quarter" idx="1"/>
          </p:nvPr>
        </p:nvSpPr>
        <p:spPr>
          <a:prstGeom prst="rect">
            <a:avLst/>
          </a:prstGeom>
        </p:spPr>
        <p:txBody>
          <a:bodyPr/>
          <a:lstStyle/>
          <a:p>
            <a:pPr defTabSz="557784">
              <a:defRPr sz="2196"/>
            </a:pPr>
            <a:r>
              <a:t>LISTING 21-5 Method </a:t>
            </a:r>
            <a:r>
              <a:rPr>
                <a:latin typeface="Courier New"/>
                <a:ea typeface="Courier New"/>
                <a:cs typeface="Courier New"/>
                <a:sym typeface="Courier New"/>
              </a:rPr>
              <a:t>add</a:t>
            </a:r>
            <a:r>
              <a:t> of class </a:t>
            </a:r>
            <a:r>
              <a:rPr>
                <a:latin typeface="Courier New"/>
                <a:ea typeface="Courier New"/>
                <a:cs typeface="Courier New"/>
                <a:sym typeface="Courier New"/>
              </a:rPr>
              <a:t>SortedLinkedDictionary</a:t>
            </a:r>
          </a:p>
        </p:txBody>
      </p:sp>
      <p:sp>
        <p:nvSpPr>
          <p:cNvPr id="163" name="{…"/>
          <p:cNvSpPr txBox="1"/>
          <p:nvPr/>
        </p:nvSpPr>
        <p:spPr>
          <a:xfrm>
            <a:off x="-139681" y="1127395"/>
            <a:ext cx="9423362" cy="43840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344804">
              <a:tabLst>
                <a:tab pos="342900" algn="l"/>
              </a:tabLst>
              <a:defRPr>
                <a:solidFill>
                  <a:srgbClr val="008400"/>
                </a:solidFill>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t>// Assertion: key and value are not null</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Node newNode = </a:t>
            </a:r>
            <a:r>
              <a:rPr>
                <a:solidFill>
                  <a:srgbClr val="BA2DA2"/>
                </a:solidFill>
              </a:rPr>
              <a:t>new</a:t>
            </a:r>
            <a:r>
              <a:t> Node(key, value); </a:t>
            </a:r>
            <a:r>
              <a:rPr>
                <a:solidFill>
                  <a:srgbClr val="008400"/>
                </a:solidFill>
              </a:rPr>
              <a:t>// Create new node</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if</a:t>
            </a:r>
            <a:r>
              <a:t> (nodeBefore == </a:t>
            </a:r>
            <a:r>
              <a:rPr>
                <a:solidFill>
                  <a:srgbClr val="BA2DA2"/>
                </a:solidFill>
              </a:rPr>
              <a:t>null</a:t>
            </a:r>
            <a:r>
              <a:t>)</a:t>
            </a:r>
            <a:endParaRPr>
              <a:latin typeface="+mn-lt"/>
              <a:ea typeface="+mn-ea"/>
              <a:cs typeface="+mn-cs"/>
              <a:sym typeface="Helvetica"/>
            </a:endParaRPr>
          </a:p>
          <a:p>
            <a:pPr defTabSz="344804">
              <a:tabLst>
                <a:tab pos="342900" algn="l"/>
              </a:tabLst>
              <a:defRPr>
                <a:latin typeface="Menlo"/>
                <a:ea typeface="Menlo"/>
                <a:cs typeface="Menlo"/>
                <a:sym typeface="Menlo"/>
              </a:defRPr>
            </a:pPr>
            <a:r>
              <a:t>            {  </a:t>
            </a:r>
            <a:r>
              <a:rPr>
                <a:solidFill>
                  <a:srgbClr val="008400"/>
                </a:solidFill>
              </a:rPr>
              <a:t>// Add at beginning (includes empty chain)</a:t>
            </a:r>
            <a:endParaRPr>
              <a:latin typeface="+mn-lt"/>
              <a:ea typeface="+mn-ea"/>
              <a:cs typeface="+mn-cs"/>
              <a:sym typeface="Helvetica"/>
            </a:endParaRPr>
          </a:p>
          <a:p>
            <a:pPr defTabSz="344804">
              <a:tabLst>
                <a:tab pos="342900" algn="l"/>
              </a:tabLst>
              <a:defRPr>
                <a:latin typeface="Menlo"/>
                <a:ea typeface="Menlo"/>
                <a:cs typeface="Menlo"/>
                <a:sym typeface="Menlo"/>
              </a:defRPr>
            </a:pPr>
            <a:r>
              <a:t>               newNode.setNextNode(firstNode);</a:t>
            </a:r>
            <a:endParaRPr>
              <a:latin typeface="+mn-lt"/>
              <a:ea typeface="+mn-ea"/>
              <a:cs typeface="+mn-cs"/>
              <a:sym typeface="Helvetica"/>
            </a:endParaRPr>
          </a:p>
          <a:p>
            <a:pPr defTabSz="344804">
              <a:tabLst>
                <a:tab pos="342900" algn="l"/>
              </a:tabLst>
              <a:defRPr>
                <a:latin typeface="Menlo"/>
                <a:ea typeface="Menlo"/>
                <a:cs typeface="Menlo"/>
                <a:sym typeface="Menlo"/>
              </a:defRPr>
            </a:pPr>
            <a:r>
              <a:t>               firstNode = newNode;</a:t>
            </a:r>
            <a:endParaRPr>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a:t>
            </a:r>
            <a:r>
              <a:rPr>
                <a:solidFill>
                  <a:srgbClr val="BA2DA2"/>
                </a:solidFill>
              </a:rPr>
              <a:t>else</a:t>
            </a:r>
            <a:r>
              <a:rPr>
                <a:solidFill>
                  <a:srgbClr val="000000"/>
                </a:solidFill>
              </a:rPr>
              <a:t>                                 </a:t>
            </a:r>
            <a:r>
              <a:t>// Add elsewhere in non-empty chain</a:t>
            </a: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endParaRPr>
              <a:latin typeface="+mn-lt"/>
              <a:ea typeface="+mn-ea"/>
              <a:cs typeface="+mn-cs"/>
              <a:sym typeface="Helvetica"/>
            </a:endParaRPr>
          </a:p>
          <a:p>
            <a:pPr defTabSz="344804">
              <a:tabLst>
                <a:tab pos="342900" algn="l"/>
              </a:tabLst>
              <a:defRPr>
                <a:latin typeface="Menlo"/>
                <a:ea typeface="Menlo"/>
                <a:cs typeface="Menlo"/>
                <a:sym typeface="Menlo"/>
              </a:defRPr>
            </a:pPr>
            <a:r>
              <a:t>               newNode.setNextNode(currentNode); </a:t>
            </a:r>
            <a:r>
              <a:rPr>
                <a:solidFill>
                  <a:srgbClr val="008400"/>
                </a:solidFill>
              </a:rPr>
              <a:t>// currentNode is after new node</a:t>
            </a:r>
            <a:endParaRPr>
              <a:latin typeface="+mn-lt"/>
              <a:ea typeface="+mn-ea"/>
              <a:cs typeface="+mn-cs"/>
              <a:sym typeface="Helvetica"/>
            </a:endParaRPr>
          </a:p>
          <a:p>
            <a:pPr defTabSz="344804">
              <a:tabLst>
                <a:tab pos="342900" algn="l"/>
              </a:tabLst>
              <a:defRPr>
                <a:latin typeface="Menlo"/>
                <a:ea typeface="Menlo"/>
                <a:cs typeface="Menlo"/>
                <a:sym typeface="Menlo"/>
              </a:defRPr>
            </a:pPr>
            <a:r>
              <a:t>               nodeBefore.setNextNode(newNode);  </a:t>
            </a:r>
            <a:r>
              <a:rPr>
                <a:solidFill>
                  <a:srgbClr val="008400"/>
                </a:solidFill>
              </a:rPr>
              <a:t>// nodeBefore is before new node</a:t>
            </a:r>
            <a:endParaRPr>
              <a:latin typeface="+mn-lt"/>
              <a:ea typeface="+mn-ea"/>
              <a:cs typeface="+mn-cs"/>
              <a:sym typeface="Helvetica"/>
            </a:endParaRPr>
          </a:p>
          <a:p>
            <a:pPr defTabSz="344804">
              <a:tabLst>
                <a:tab pos="342900" algn="l"/>
              </a:tabLst>
              <a:defRPr>
                <a:latin typeface="Menlo"/>
                <a:ea typeface="Menlo"/>
                <a:cs typeface="Menlo"/>
                <a:sym typeface="Menlo"/>
              </a:defRPr>
            </a:pPr>
            <a:r>
              <a:t>            } </a:t>
            </a:r>
            <a:r>
              <a:rPr>
                <a:solidFill>
                  <a:srgbClr val="008400"/>
                </a:solidFill>
              </a:rPr>
              <a:t>// end if</a:t>
            </a:r>
            <a:endParaRPr>
              <a:latin typeface="+mn-lt"/>
              <a:ea typeface="+mn-ea"/>
              <a:cs typeface="+mn-cs"/>
              <a:sym typeface="Helvetica"/>
            </a:endParaRPr>
          </a:p>
          <a:p>
            <a:pPr defTabSz="344804">
              <a:tabLst>
                <a:tab pos="342900" algn="l"/>
              </a:tabLst>
              <a:defRPr>
                <a:latin typeface="+mn-lt"/>
                <a:ea typeface="+mn-ea"/>
                <a:cs typeface="+mn-cs"/>
                <a:sym typeface="Helvetica"/>
              </a:defRPr>
            </a:pPr>
            <a:endParaRPr>
              <a:latin typeface="+mn-lt"/>
              <a:ea typeface="+mn-ea"/>
              <a:cs typeface="+mn-cs"/>
              <a:sym typeface="Helvetica"/>
            </a:endParaRPr>
          </a:p>
          <a:p>
            <a:pPr defTabSz="344804">
              <a:tabLst>
                <a:tab pos="342900" algn="l"/>
              </a:tabLst>
              <a:defRPr>
                <a:latin typeface="Menlo"/>
                <a:ea typeface="Menlo"/>
                <a:cs typeface="Menlo"/>
                <a:sym typeface="Menlo"/>
              </a:defRPr>
            </a:pPr>
            <a:r>
              <a:t>            numberOfEntries++;                   </a:t>
            </a:r>
            <a:r>
              <a:rPr>
                <a:solidFill>
                  <a:srgbClr val="008400"/>
                </a:solidFill>
              </a:rPr>
              <a:t>// Increase length for both cases</a:t>
            </a:r>
            <a:endParaRPr>
              <a:latin typeface="+mn-lt"/>
              <a:ea typeface="+mn-ea"/>
              <a:cs typeface="+mn-cs"/>
              <a:sym typeface="Helvetica"/>
            </a:endParaRPr>
          </a:p>
          <a:p>
            <a:pPr defTabSz="344804">
              <a:tabLst>
                <a:tab pos="342900" algn="l"/>
              </a:tabLst>
              <a:defRPr>
                <a:latin typeface="Menlo"/>
                <a:ea typeface="Menlo"/>
                <a:cs typeface="Menlo"/>
                <a:sym typeface="Menlo"/>
              </a:defRPr>
            </a:pPr>
            <a:r>
              <a:t>         } </a:t>
            </a:r>
            <a:r>
              <a:rPr>
                <a:solidFill>
                  <a:srgbClr val="008400"/>
                </a:solidFill>
              </a:rPr>
              <a:t>// end if</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if</a:t>
            </a:r>
            <a:endParaRPr>
              <a:solidFill>
                <a:srgbClr val="000000"/>
              </a:solidFill>
              <a:latin typeface="+mn-lt"/>
              <a:ea typeface="+mn-ea"/>
              <a:cs typeface="+mn-cs"/>
              <a:sym typeface="Helvetica"/>
            </a:endParaRPr>
          </a:p>
          <a:p>
            <a:pPr defTabSz="344804">
              <a:tabLst>
                <a:tab pos="342900" algn="l"/>
              </a:tabLst>
              <a:defRPr>
                <a:latin typeface="+mn-lt"/>
                <a:ea typeface="+mn-ea"/>
                <a:cs typeface="+mn-cs"/>
                <a:sym typeface="Helvetica"/>
              </a:defRPr>
            </a:pPr>
            <a:endParaRPr>
              <a:solidFill>
                <a:srgbClr val="000000"/>
              </a:solidFill>
              <a:latin typeface="+mn-lt"/>
              <a:ea typeface="+mn-ea"/>
              <a:cs typeface="+mn-cs"/>
              <a:sym typeface="Helvetica"/>
            </a:endParaRPr>
          </a:p>
          <a:p>
            <a:pPr defTabSz="344804">
              <a:tabLst>
                <a:tab pos="342900" algn="l"/>
              </a:tabLst>
              <a:defRPr>
                <a:latin typeface="Menlo"/>
                <a:ea typeface="Menlo"/>
                <a:cs typeface="Menlo"/>
                <a:sym typeface="Menlo"/>
              </a:defRPr>
            </a:pPr>
            <a:r>
              <a:t>		</a:t>
            </a:r>
            <a:r>
              <a:rPr>
                <a:solidFill>
                  <a:srgbClr val="BA2DA2"/>
                </a:solidFill>
              </a:rPr>
              <a:t>return</a:t>
            </a:r>
            <a:r>
              <a:t> result;</a:t>
            </a:r>
            <a:endParaRPr>
              <a:latin typeface="+mn-lt"/>
              <a:ea typeface="+mn-ea"/>
              <a:cs typeface="+mn-cs"/>
              <a:sym typeface="Helvetica"/>
            </a:endParaRPr>
          </a:p>
          <a:p>
            <a:pPr defTabSz="344804">
              <a:tabLst>
                <a:tab pos="342900" algn="l"/>
              </a:tabLst>
              <a:defRPr>
                <a:solidFill>
                  <a:srgbClr val="008400"/>
                </a:solidFill>
                <a:latin typeface="Menlo"/>
                <a:ea typeface="Menlo"/>
                <a:cs typeface="Menlo"/>
                <a:sym typeface="Menlo"/>
              </a:defRPr>
            </a:pPr>
            <a:r>
              <a:rPr>
                <a:solidFill>
                  <a:srgbClr val="000000"/>
                </a:solidFill>
              </a:rPr>
              <a:t>	} </a:t>
            </a:r>
            <a:r>
              <a:t>// end add</a:t>
            </a:r>
          </a:p>
        </p:txBody>
      </p:sp>
    </p:spTree>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Title 1"/>
          <p:cNvSpPr txBox="1">
            <a:spLocks noGrp="1"/>
          </p:cNvSpPr>
          <p:nvPr>
            <p:ph type="title"/>
          </p:nvPr>
        </p:nvSpPr>
        <p:spPr>
          <a:prstGeom prst="rect">
            <a:avLst/>
          </a:prstGeom>
        </p:spPr>
        <p:txBody>
          <a:bodyPr>
            <a:normAutofit fontScale="90000"/>
          </a:bodyPr>
          <a:lstStyle/>
          <a:p>
            <a:r>
              <a:t>Sorted Linked Dictionary</a:t>
            </a:r>
          </a:p>
        </p:txBody>
      </p:sp>
      <p:sp>
        <p:nvSpPr>
          <p:cNvPr id="166" name="Content Placeholder 2"/>
          <p:cNvSpPr txBox="1">
            <a:spLocks noGrp="1"/>
          </p:cNvSpPr>
          <p:nvPr>
            <p:ph type="body" idx="1"/>
          </p:nvPr>
        </p:nvSpPr>
        <p:spPr>
          <a:prstGeom prst="rect">
            <a:avLst/>
          </a:prstGeom>
        </p:spPr>
        <p:txBody>
          <a:bodyPr/>
          <a:lstStyle/>
          <a:p>
            <a:r>
              <a:t>Efficiency of a sorted linked dictionary:</a:t>
            </a:r>
          </a:p>
          <a:p>
            <a:pPr lvl="1"/>
            <a:r>
              <a:t>The worst-case efficiencies of the operations.</a:t>
            </a:r>
          </a:p>
          <a:p>
            <a:pPr lvl="2"/>
            <a:r>
              <a:t>Addition: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2"/>
            <a:r>
              <a:t>Removal: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2"/>
            <a:r>
              <a:t>Retrieval: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a:p>
            <a:pPr lvl="2"/>
            <a:r>
              <a:t>Traversal: </a:t>
            </a:r>
            <a:r>
              <a:rPr>
                <a:latin typeface="Times New Roman"/>
                <a:ea typeface="Times New Roman"/>
                <a:cs typeface="Times New Roman"/>
                <a:sym typeface="Times New Roman"/>
              </a:rPr>
              <a:t>O(</a:t>
            </a:r>
            <a:r>
              <a:rPr i="1">
                <a:latin typeface="Times New Roman"/>
                <a:ea typeface="Times New Roman"/>
                <a:cs typeface="Times New Roman"/>
                <a:sym typeface="Times New Roman"/>
              </a:rPr>
              <a:t>n</a:t>
            </a:r>
            <a:r>
              <a:rPr>
                <a:latin typeface="Times New Roman"/>
                <a:ea typeface="Times New Roman"/>
                <a:cs typeface="Times New Roman"/>
                <a:sym typeface="Times New Roman"/>
              </a:rPr>
              <a:t>)</a:t>
            </a:r>
          </a:p>
        </p:txBody>
      </p:sp>
    </p:spTree>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itle 1"/>
          <p:cNvSpPr txBox="1">
            <a:spLocks noGrp="1"/>
          </p:cNvSpPr>
          <p:nvPr>
            <p:ph type="title"/>
          </p:nvPr>
        </p:nvSpPr>
        <p:spPr>
          <a:prstGeom prst="rect">
            <a:avLst/>
          </a:prstGeom>
        </p:spPr>
        <p:txBody>
          <a:bodyPr>
            <a:normAutofit fontScale="90000"/>
          </a:bodyPr>
          <a:lstStyle/>
          <a:p>
            <a:r>
              <a:t>Implementation Comparison</a:t>
            </a:r>
          </a:p>
        </p:txBody>
      </p:sp>
      <p:graphicFrame>
        <p:nvGraphicFramePr>
          <p:cNvPr id="170" name="Table"/>
          <p:cNvGraphicFramePr/>
          <p:nvPr>
            <p:extLst>
              <p:ext uri="{D42A27DB-BD31-4B8C-83A1-F6EECF244321}">
                <p14:modId xmlns:p14="http://schemas.microsoft.com/office/powerpoint/2010/main" val="2415685233"/>
              </p:ext>
            </p:extLst>
          </p:nvPr>
        </p:nvGraphicFramePr>
        <p:xfrm>
          <a:off x="567022" y="1965777"/>
          <a:ext cx="7878387" cy="2926442"/>
        </p:xfrm>
        <a:graphic>
          <a:graphicData uri="http://schemas.openxmlformats.org/drawingml/2006/table">
            <a:tbl>
              <a:tblPr firstRow="1">
                <a:tableStyleId>{4C3C2611-4C71-4FC5-86AE-919BDF0F9419}</a:tableStyleId>
              </a:tblPr>
              <a:tblGrid>
                <a:gridCol w="1751502">
                  <a:extLst>
                    <a:ext uri="{9D8B030D-6E8A-4147-A177-3AD203B41FA5}">
                      <a16:colId xmlns:a16="http://schemas.microsoft.com/office/drawing/2014/main" val="20000"/>
                    </a:ext>
                  </a:extLst>
                </a:gridCol>
                <a:gridCol w="1435276">
                  <a:extLst>
                    <a:ext uri="{9D8B030D-6E8A-4147-A177-3AD203B41FA5}">
                      <a16:colId xmlns:a16="http://schemas.microsoft.com/office/drawing/2014/main" val="20001"/>
                    </a:ext>
                  </a:extLst>
                </a:gridCol>
                <a:gridCol w="1647267">
                  <a:extLst>
                    <a:ext uri="{9D8B030D-6E8A-4147-A177-3AD203B41FA5}">
                      <a16:colId xmlns:a16="http://schemas.microsoft.com/office/drawing/2014/main" val="20002"/>
                    </a:ext>
                  </a:extLst>
                </a:gridCol>
                <a:gridCol w="1474603">
                  <a:extLst>
                    <a:ext uri="{9D8B030D-6E8A-4147-A177-3AD203B41FA5}">
                      <a16:colId xmlns:a16="http://schemas.microsoft.com/office/drawing/2014/main" val="20003"/>
                    </a:ext>
                  </a:extLst>
                </a:gridCol>
                <a:gridCol w="1569739">
                  <a:extLst>
                    <a:ext uri="{9D8B030D-6E8A-4147-A177-3AD203B41FA5}">
                      <a16:colId xmlns:a16="http://schemas.microsoft.com/office/drawing/2014/main" val="20004"/>
                    </a:ext>
                  </a:extLst>
                </a:gridCol>
              </a:tblGrid>
              <a:tr h="1501570">
                <a:tc>
                  <a:txBody>
                    <a:bodyPr/>
                    <a:lstStyle/>
                    <a:p>
                      <a:pPr algn="l">
                        <a:defRPr sz="1800" b="0">
                          <a:solidFill>
                            <a:srgbClr val="000000"/>
                          </a:solidFill>
                        </a:defRPr>
                      </a:pPr>
                      <a:r>
                        <a:rPr b="1">
                          <a:solidFill>
                            <a:srgbClr val="FFFFFF"/>
                          </a:solidFill>
                        </a:rPr>
                        <a:t>Operation</a:t>
                      </a:r>
                    </a:p>
                  </a:txBody>
                  <a:tcPr marL="0" marR="0" marT="0" marB="0" anchor="b" horzOverflow="overflow">
                    <a:lnB w="6350">
                      <a:solidFill>
                        <a:srgbClr val="2F2A2B"/>
                      </a:solidFill>
                      <a:miter lim="400000"/>
                    </a:lnB>
                  </a:tcPr>
                </a:tc>
                <a:tc>
                  <a:txBody>
                    <a:bodyPr/>
                    <a:lstStyle/>
                    <a:p>
                      <a:pPr algn="ctr">
                        <a:defRPr sz="1800" b="0">
                          <a:solidFill>
                            <a:srgbClr val="000000"/>
                          </a:solidFill>
                        </a:defRPr>
                      </a:pPr>
                      <a:r>
                        <a:rPr b="1" dirty="0">
                          <a:solidFill>
                            <a:srgbClr val="FFFFFF"/>
                          </a:solidFill>
                        </a:rPr>
                        <a:t>Array-based</a:t>
                      </a:r>
                      <a:r>
                        <a:rPr lang="en-US" b="1" dirty="0">
                          <a:solidFill>
                            <a:srgbClr val="FFFFFF"/>
                          </a:solidFill>
                        </a:rPr>
                        <a:t> </a:t>
                      </a:r>
                      <a:r>
                        <a:rPr b="1" dirty="0">
                          <a:solidFill>
                            <a:srgbClr val="FFFFFF"/>
                          </a:solidFill>
                        </a:rPr>
                        <a:t>Unsorted</a:t>
                      </a:r>
                    </a:p>
                  </a:txBody>
                  <a:tcPr marL="0" marR="0" marT="0" marB="0" anchor="b" horzOverflow="overflow">
                    <a:lnB w="6350">
                      <a:solidFill>
                        <a:srgbClr val="2F2A2B"/>
                      </a:solidFill>
                      <a:miter lim="400000"/>
                    </a:lnB>
                  </a:tcPr>
                </a:tc>
                <a:tc>
                  <a:txBody>
                    <a:bodyPr/>
                    <a:lstStyle/>
                    <a:p>
                      <a:pPr algn="ctr">
                        <a:defRPr sz="1800" b="0">
                          <a:solidFill>
                            <a:srgbClr val="000000"/>
                          </a:solidFill>
                        </a:defRPr>
                      </a:pPr>
                      <a:r>
                        <a:rPr b="1" dirty="0">
                          <a:solidFill>
                            <a:srgbClr val="FFFFFF"/>
                          </a:solidFill>
                        </a:rPr>
                        <a:t>Array-based</a:t>
                      </a:r>
                      <a:r>
                        <a:rPr lang="en-US" b="1" dirty="0">
                          <a:solidFill>
                            <a:srgbClr val="FFFFFF"/>
                          </a:solidFill>
                        </a:rPr>
                        <a:t> </a:t>
                      </a:r>
                      <a:r>
                        <a:rPr b="1" dirty="0">
                          <a:solidFill>
                            <a:srgbClr val="FFFFFF"/>
                          </a:solidFill>
                        </a:rPr>
                        <a:t>Sorted</a:t>
                      </a:r>
                    </a:p>
                  </a:txBody>
                  <a:tcPr marL="0" marR="0" marT="0" marB="0" anchor="b" horzOverflow="overflow">
                    <a:lnB w="6350">
                      <a:solidFill>
                        <a:srgbClr val="2F2A2B"/>
                      </a:solidFill>
                      <a:miter lim="400000"/>
                    </a:lnB>
                  </a:tcPr>
                </a:tc>
                <a:tc>
                  <a:txBody>
                    <a:bodyPr/>
                    <a:lstStyle/>
                    <a:p>
                      <a:pPr algn="ctr">
                        <a:defRPr sz="1800" b="0">
                          <a:solidFill>
                            <a:srgbClr val="000000"/>
                          </a:solidFill>
                        </a:defRPr>
                      </a:pPr>
                      <a:r>
                        <a:rPr b="1" dirty="0">
                          <a:solidFill>
                            <a:srgbClr val="FFFFFF"/>
                          </a:solidFill>
                        </a:rPr>
                        <a:t>Linked</a:t>
                      </a:r>
                      <a:r>
                        <a:rPr lang="en-US" b="1" dirty="0">
                          <a:solidFill>
                            <a:srgbClr val="FFFFFF"/>
                          </a:solidFill>
                        </a:rPr>
                        <a:t> </a:t>
                      </a:r>
                      <a:r>
                        <a:rPr b="1" dirty="0">
                          <a:solidFill>
                            <a:srgbClr val="FFFFFF"/>
                          </a:solidFill>
                        </a:rPr>
                        <a:t>Unsorted</a:t>
                      </a:r>
                    </a:p>
                  </a:txBody>
                  <a:tcPr marL="0" marR="0" marT="0" marB="0" anchor="b" horzOverflow="overflow">
                    <a:lnB w="6350">
                      <a:solidFill>
                        <a:srgbClr val="2F2A2B"/>
                      </a:solidFill>
                      <a:miter lim="400000"/>
                    </a:lnB>
                  </a:tcPr>
                </a:tc>
                <a:tc>
                  <a:txBody>
                    <a:bodyPr/>
                    <a:lstStyle/>
                    <a:p>
                      <a:pPr algn="ctr">
                        <a:defRPr sz="1800" b="0">
                          <a:solidFill>
                            <a:srgbClr val="000000"/>
                          </a:solidFill>
                        </a:defRPr>
                      </a:pPr>
                      <a:r>
                        <a:rPr b="1" dirty="0">
                          <a:solidFill>
                            <a:srgbClr val="FFFFFF"/>
                          </a:solidFill>
                        </a:rPr>
                        <a:t>Linked</a:t>
                      </a:r>
                      <a:r>
                        <a:rPr lang="en-US" b="1" dirty="0">
                          <a:solidFill>
                            <a:srgbClr val="FFFFFF"/>
                          </a:solidFill>
                        </a:rPr>
                        <a:t> </a:t>
                      </a:r>
                      <a:r>
                        <a:rPr b="1" dirty="0">
                          <a:solidFill>
                            <a:srgbClr val="FFFFFF"/>
                          </a:solidFill>
                        </a:rPr>
                        <a:t>Sorted</a:t>
                      </a:r>
                    </a:p>
                  </a:txBody>
                  <a:tcPr marL="0" marR="0" marT="0" marB="0" anchor="b" horzOverflow="overflow">
                    <a:lnB w="6350">
                      <a:solidFill>
                        <a:srgbClr val="2F2A2B"/>
                      </a:solidFill>
                      <a:miter lim="400000"/>
                    </a:lnB>
                  </a:tcPr>
                </a:tc>
                <a:extLst>
                  <a:ext uri="{0D108BD9-81ED-4DB2-BD59-A6C34878D82A}">
                    <a16:rowId xmlns:a16="http://schemas.microsoft.com/office/drawing/2014/main" val="10000"/>
                  </a:ext>
                </a:extLst>
              </a:tr>
              <a:tr h="356218">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Addition</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1"/>
                  </a:ext>
                </a:extLst>
              </a:tr>
              <a:tr h="356218">
                <a:tc>
                  <a:txBody>
                    <a:bodyPr/>
                    <a:lstStyle/>
                    <a:p>
                      <a:pPr marL="50800" marR="274320" indent="-634" algn="l" defTabSz="457200">
                        <a:lnSpc>
                          <a:spcPct val="130000"/>
                        </a:lnSpc>
                        <a:spcBef>
                          <a:spcPts val="200"/>
                        </a:spcBef>
                        <a:defRPr sz="1800"/>
                      </a:pPr>
                      <a:r>
                        <a:rPr b="1">
                          <a:latin typeface="Courier New"/>
                          <a:ea typeface="Courier New"/>
                          <a:cs typeface="Courier New"/>
                          <a:sym typeface="Courier New"/>
                        </a:rPr>
                        <a:t>Removal</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2"/>
                  </a:ext>
                </a:extLst>
              </a:tr>
              <a:tr h="356218">
                <a:tc>
                  <a:txBody>
                    <a:bodyPr/>
                    <a:lstStyle/>
                    <a:p>
                      <a:pPr marL="50800" marR="274320" indent="-634" algn="l" defTabSz="457200">
                        <a:spcBef>
                          <a:spcPts val="200"/>
                        </a:spcBef>
                        <a:defRPr sz="1800"/>
                      </a:pPr>
                      <a:r>
                        <a:rPr b="1">
                          <a:latin typeface="Courier New"/>
                          <a:ea typeface="Courier New"/>
                          <a:cs typeface="Courier New"/>
                          <a:sym typeface="Courier New"/>
                        </a:rPr>
                        <a:t>Retrieval</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O(log </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3"/>
                  </a:ext>
                </a:extLst>
              </a:tr>
              <a:tr h="356218">
                <a:tc>
                  <a:txBody>
                    <a:bodyPr/>
                    <a:lstStyle/>
                    <a:p>
                      <a:pPr marL="50800" algn="l" defTabSz="457200">
                        <a:lnSpc>
                          <a:spcPct val="130000"/>
                        </a:lnSpc>
                        <a:spcBef>
                          <a:spcPts val="200"/>
                        </a:spcBef>
                        <a:defRPr sz="1800"/>
                      </a:pPr>
                      <a:r>
                        <a:rPr b="1">
                          <a:latin typeface="Courier New"/>
                          <a:ea typeface="Courier New"/>
                          <a:cs typeface="Courier New"/>
                          <a:sym typeface="Courier New"/>
                        </a:rPr>
                        <a:t>Traversal</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t>O(</a:t>
                      </a:r>
                      <a:r>
                        <a:rPr i="1"/>
                        <a:t>n</a:t>
                      </a:r>
                      <a:r>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tc>
                  <a:txBody>
                    <a:bodyPr/>
                    <a:lstStyle/>
                    <a:p>
                      <a:pPr algn="ctr">
                        <a:lnSpc>
                          <a:spcPct val="130000"/>
                        </a:lnSpc>
                        <a:spcBef>
                          <a:spcPts val="200"/>
                        </a:spcBef>
                        <a:defRPr sz="1800">
                          <a:latin typeface="Times New Roman"/>
                          <a:ea typeface="Times New Roman"/>
                          <a:cs typeface="Times New Roman"/>
                          <a:sym typeface="Times New Roman"/>
                        </a:defRPr>
                      </a:pPr>
                      <a:r>
                        <a:rPr dirty="0"/>
                        <a:t>O(</a:t>
                      </a:r>
                      <a:r>
                        <a:rPr i="1" dirty="0"/>
                        <a:t>n</a:t>
                      </a:r>
                      <a:r>
                        <a:rPr dirty="0"/>
                        <a:t>)</a:t>
                      </a:r>
                    </a:p>
                  </a:txBody>
                  <a:tcPr marL="63500" marR="63500" marT="0" marB="0" anchor="ctr" horzOverflow="overflow">
                    <a:lnL w="6350">
                      <a:solidFill>
                        <a:srgbClr val="2F2A2B"/>
                      </a:solidFill>
                      <a:miter lim="400000"/>
                    </a:lnL>
                    <a:lnR w="6350">
                      <a:solidFill>
                        <a:srgbClr val="2F2A2B"/>
                      </a:solidFill>
                      <a:miter lim="400000"/>
                    </a:lnR>
                    <a:lnT w="6350">
                      <a:solidFill>
                        <a:srgbClr val="2F2A2B"/>
                      </a:solidFill>
                      <a:miter lim="400000"/>
                    </a:lnT>
                    <a:lnB w="6350">
                      <a:solidFill>
                        <a:srgbClr val="2F2A2B"/>
                      </a:solidFill>
                      <a:miter lim="400000"/>
                    </a:lnB>
                    <a:solidFill>
                      <a:srgbClr val="EBECED"/>
                    </a:solidFill>
                  </a:tcPr>
                </a:tc>
                <a:extLst>
                  <a:ext uri="{0D108BD9-81ED-4DB2-BD59-A6C34878D82A}">
                    <a16:rowId xmlns:a16="http://schemas.microsoft.com/office/drawing/2014/main" val="10004"/>
                  </a:ext>
                </a:extLst>
              </a:tr>
            </a:tbl>
          </a:graphicData>
        </a:graphic>
      </p:graphicFrame>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Title 1"/>
          <p:cNvSpPr txBox="1">
            <a:spLocks noGrp="1"/>
          </p:cNvSpPr>
          <p:nvPr>
            <p:ph type="title"/>
          </p:nvPr>
        </p:nvSpPr>
        <p:spPr>
          <a:prstGeom prst="rect">
            <a:avLst/>
          </a:prstGeom>
        </p:spPr>
        <p:txBody>
          <a:bodyPr/>
          <a:lstStyle>
            <a:lvl1pPr defTabSz="630936">
              <a:defRPr sz="3036"/>
            </a:lvl1pPr>
          </a:lstStyle>
          <a:p>
            <a:r>
              <a:t>Recursive Sequential Search of an Unsorted Array</a:t>
            </a:r>
          </a:p>
        </p:txBody>
      </p:sp>
      <p:sp>
        <p:nvSpPr>
          <p:cNvPr id="84" name="FIGURE 19-3b A recursive sequential search of an array"/>
          <p:cNvSpPr txBox="1">
            <a:spLocks noGrp="1"/>
          </p:cNvSpPr>
          <p:nvPr>
            <p:ph type="body" sz="quarter" idx="1"/>
          </p:nvPr>
        </p:nvSpPr>
        <p:spPr>
          <a:prstGeom prst="rect">
            <a:avLst/>
          </a:prstGeom>
        </p:spPr>
        <p:txBody>
          <a:bodyPr/>
          <a:lstStyle>
            <a:lvl1pPr defTabSz="539495">
              <a:defRPr sz="2596"/>
            </a:lvl1pPr>
          </a:lstStyle>
          <a:p>
            <a:r>
              <a:t>FIGURE 19-3b A recursive sequential search of an array</a:t>
            </a:r>
          </a:p>
        </p:txBody>
      </p:sp>
      <p:pic>
        <p:nvPicPr>
          <p:cNvPr id="85" name="An unsuccessful recursive search of an array for the value 6" descr="An unsuccessful recursive search of an array for the value 6"/>
          <p:cNvPicPr>
            <a:picLocks noChangeAspect="1"/>
          </p:cNvPicPr>
          <p:nvPr/>
        </p:nvPicPr>
        <p:blipFill>
          <a:blip r:embed="rId2">
            <a:extLst/>
          </a:blip>
          <a:srcRect b="42254"/>
          <a:stretch>
            <a:fillRect/>
          </a:stretch>
        </p:blipFill>
        <p:spPr>
          <a:xfrm>
            <a:off x="700299" y="919437"/>
            <a:ext cx="3022601" cy="4373674"/>
          </a:xfrm>
          <a:prstGeom prst="rect">
            <a:avLst/>
          </a:prstGeom>
          <a:ln w="12700">
            <a:miter lim="400000"/>
          </a:ln>
        </p:spPr>
      </p:pic>
      <p:pic>
        <p:nvPicPr>
          <p:cNvPr id="86" name="An unsuccessful recursive search of an array for the value 6" descr="An unsuccessful recursive search of an array for the value 6"/>
          <p:cNvPicPr>
            <a:picLocks noChangeAspect="1"/>
          </p:cNvPicPr>
          <p:nvPr/>
        </p:nvPicPr>
        <p:blipFill>
          <a:blip r:embed="rId2">
            <a:extLst/>
          </a:blip>
          <a:srcRect t="56588"/>
          <a:stretch>
            <a:fillRect/>
          </a:stretch>
        </p:blipFill>
        <p:spPr>
          <a:xfrm>
            <a:off x="5181599" y="1620368"/>
            <a:ext cx="3022601" cy="3288021"/>
          </a:xfrm>
          <a:prstGeom prst="rect">
            <a:avLst/>
          </a:prstGeom>
          <a:ln w="12700">
            <a:miter lim="400000"/>
          </a:ln>
        </p:spPr>
      </p:pic>
      <p:sp>
        <p:nvSpPr>
          <p:cNvPr id="87" name="Line"/>
          <p:cNvSpPr/>
          <p:nvPr/>
        </p:nvSpPr>
        <p:spPr>
          <a:xfrm>
            <a:off x="1885831" y="873030"/>
            <a:ext cx="4517808" cy="4924223"/>
          </a:xfrm>
          <a:custGeom>
            <a:avLst/>
            <a:gdLst/>
            <a:ahLst/>
            <a:cxnLst>
              <a:cxn ang="0">
                <a:pos x="wd2" y="hd2"/>
              </a:cxn>
              <a:cxn ang="5400000">
                <a:pos x="wd2" y="hd2"/>
              </a:cxn>
              <a:cxn ang="10800000">
                <a:pos x="wd2" y="hd2"/>
              </a:cxn>
              <a:cxn ang="16200000">
                <a:pos x="wd2" y="hd2"/>
              </a:cxn>
            </a:cxnLst>
            <a:rect l="0" t="0" r="r" b="b"/>
            <a:pathLst>
              <a:path w="21395" h="20098" extrusionOk="0">
                <a:moveTo>
                  <a:pt x="0" y="18028"/>
                </a:moveTo>
                <a:cubicBezTo>
                  <a:pt x="-51" y="21260"/>
                  <a:pt x="10340" y="20520"/>
                  <a:pt x="10468" y="17104"/>
                </a:cubicBezTo>
                <a:cubicBezTo>
                  <a:pt x="10596" y="13689"/>
                  <a:pt x="10858" y="4890"/>
                  <a:pt x="12106" y="2440"/>
                </a:cubicBezTo>
                <a:cubicBezTo>
                  <a:pt x="13354" y="-9"/>
                  <a:pt x="18699" y="-340"/>
                  <a:pt x="20124" y="257"/>
                </a:cubicBezTo>
                <a:cubicBezTo>
                  <a:pt x="21549" y="854"/>
                  <a:pt x="21390" y="3288"/>
                  <a:pt x="21390" y="3288"/>
                </a:cubicBezTo>
              </a:path>
            </a:pathLst>
          </a:custGeom>
          <a:ln w="38100">
            <a:solidFill>
              <a:srgbClr val="000000"/>
            </a:solidFill>
            <a:tailEnd type="triangle"/>
          </a:ln>
          <a:effectLst>
            <a:outerShdw blurRad="38100" dist="20000" dir="5400000" rotWithShape="0">
              <a:srgbClr val="000000">
                <a:alpha val="38000"/>
              </a:srgbClr>
            </a:outerShdw>
          </a:effectLst>
        </p:spPr>
        <p:txBody>
          <a:bodyPr lIns="45719" rIns="45719"/>
          <a:lstStyle/>
          <a:p>
            <a:endParaRPr/>
          </a:p>
        </p:txBody>
      </p:sp>
    </p:spTree>
  </p:cSld>
  <p:clrMapOvr>
    <a:masterClrMapping/>
  </p:clrMapOvr>
  <p:transition spd="med"/>
</p:sld>
</file>

<file path=ppt/theme/theme1.xml><?xml version="1.0" encoding="utf-8"?>
<a:theme xmlns:a="http://schemas.openxmlformats.org/drawingml/2006/main" name="508 Lecture">
  <a:themeElements>
    <a:clrScheme name="508 Lecture">
      <a:dk1>
        <a:srgbClr val="000000"/>
      </a:dk1>
      <a:lt1>
        <a:srgbClr val="FFFFFF"/>
      </a:lt1>
      <a:dk2>
        <a:srgbClr val="A7A7A7"/>
      </a:dk2>
      <a:lt2>
        <a:srgbClr val="535353"/>
      </a:lt2>
      <a:accent1>
        <a:srgbClr val="3C1581"/>
      </a:accent1>
      <a:accent2>
        <a:srgbClr val="1A6C7C"/>
      </a:accent2>
      <a:accent3>
        <a:srgbClr val="CC730D"/>
      </a:accent3>
      <a:accent4>
        <a:srgbClr val="B2AA00"/>
      </a:accent4>
      <a:accent5>
        <a:srgbClr val="1B9332"/>
      </a:accent5>
      <a:accent6>
        <a:srgbClr val="7F7F7F"/>
      </a:accent6>
      <a:hlink>
        <a:srgbClr val="0000FF"/>
      </a:hlink>
      <a:folHlink>
        <a:srgbClr val="FF00FF"/>
      </a:folHlink>
    </a:clrScheme>
    <a:fontScheme name="508 Lecture">
      <a:majorFont>
        <a:latin typeface="Helvetica"/>
        <a:ea typeface="Helvetica"/>
        <a:cs typeface="Helvetica"/>
      </a:majorFont>
      <a:minorFont>
        <a:latin typeface="Arial"/>
        <a:ea typeface="Arial"/>
        <a:cs typeface="Arial"/>
      </a:minorFont>
    </a:fontScheme>
    <a:fmtScheme name="508 Lectur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508 Lecture">
  <a:themeElements>
    <a:clrScheme name="508 Lecture">
      <a:dk1>
        <a:srgbClr val="000000"/>
      </a:dk1>
      <a:lt1>
        <a:srgbClr val="FFFFFF"/>
      </a:lt1>
      <a:dk2>
        <a:srgbClr val="A7A7A7"/>
      </a:dk2>
      <a:lt2>
        <a:srgbClr val="535353"/>
      </a:lt2>
      <a:accent1>
        <a:srgbClr val="3C1581"/>
      </a:accent1>
      <a:accent2>
        <a:srgbClr val="1A6C7C"/>
      </a:accent2>
      <a:accent3>
        <a:srgbClr val="CC730D"/>
      </a:accent3>
      <a:accent4>
        <a:srgbClr val="B2AA00"/>
      </a:accent4>
      <a:accent5>
        <a:srgbClr val="1B9332"/>
      </a:accent5>
      <a:accent6>
        <a:srgbClr val="7F7F7F"/>
      </a:accent6>
      <a:hlink>
        <a:srgbClr val="0000FF"/>
      </a:hlink>
      <a:folHlink>
        <a:srgbClr val="FF00FF"/>
      </a:folHlink>
    </a:clrScheme>
    <a:fontScheme name="508 Lecture">
      <a:majorFont>
        <a:latin typeface="Helvetica"/>
        <a:ea typeface="Helvetica"/>
        <a:cs typeface="Helvetica"/>
      </a:majorFont>
      <a:minorFont>
        <a:latin typeface="Arial"/>
        <a:ea typeface="Arial"/>
        <a:cs typeface="Arial"/>
      </a:minorFont>
    </a:fontScheme>
    <a:fmtScheme name="508 Lectur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23</TotalTime>
  <Words>6043</Words>
  <Application>Microsoft Office PowerPoint</Application>
  <PresentationFormat>On-screen Show (4:3)</PresentationFormat>
  <Paragraphs>1073</Paragraphs>
  <Slides>86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86</vt:i4>
      </vt:variant>
    </vt:vector>
  </HeadingPairs>
  <TitlesOfParts>
    <vt:vector size="94" baseType="lpstr">
      <vt:lpstr>Arial</vt:lpstr>
      <vt:lpstr>Courier New</vt:lpstr>
      <vt:lpstr>Helvetica</vt:lpstr>
      <vt:lpstr>Menlo</vt:lpstr>
      <vt:lpstr>Times</vt:lpstr>
      <vt:lpstr>Times New Roman</vt:lpstr>
      <vt:lpstr>Verdana</vt:lpstr>
      <vt:lpstr>508 Lecture</vt:lpstr>
      <vt:lpstr>Data Structures and Abstractions with Java™</vt:lpstr>
      <vt:lpstr>The Problem</vt:lpstr>
      <vt:lpstr>Iterative Sequential Search of an Unsorted Array</vt:lpstr>
      <vt:lpstr>Iterative Sequential Search of an Unsorted Array</vt:lpstr>
      <vt:lpstr>Iterative Sequential Search of an Unsorted Array</vt:lpstr>
      <vt:lpstr>Recursive Sequential Search of an Unsorted Array</vt:lpstr>
      <vt:lpstr>Recursive Sequential Search of an Unsorted Array</vt:lpstr>
      <vt:lpstr>Recursive Sequential Search of an Unsorted Array</vt:lpstr>
      <vt:lpstr>Recursive Sequential Search of an Unsorted Array</vt:lpstr>
      <vt:lpstr>Efficiency of a Sequential Search of an Array</vt:lpstr>
      <vt:lpstr>Sequential Search of a Sorted Array</vt:lpstr>
      <vt:lpstr>Binary Search of a Sorted Array</vt:lpstr>
      <vt:lpstr>Binary Search of a Sorted Array</vt:lpstr>
      <vt:lpstr>Binary Search of a Sorted Array</vt:lpstr>
      <vt:lpstr>Binary Search of a Sorted Array</vt:lpstr>
      <vt:lpstr>Binary Search of a Sorted Array</vt:lpstr>
      <vt:lpstr>Binary Search of a Sorted Array</vt:lpstr>
      <vt:lpstr>Binary Search of a Sorted Array</vt:lpstr>
      <vt:lpstr>Java Class Library: The Method binarySearch</vt:lpstr>
      <vt:lpstr>Efficiency of a Binary  Search of an Array</vt:lpstr>
      <vt:lpstr>Iterative Sequential Search of an Unsorted Chain</vt:lpstr>
      <vt:lpstr>Iterative Sequential Search of an Unsorted Chain</vt:lpstr>
      <vt:lpstr>Recursive Sequential Search of an Unsorted Chain</vt:lpstr>
      <vt:lpstr>Iterative Sequential Search of a Sorted Chain</vt:lpstr>
      <vt:lpstr>Binary Search of a Sorted Chain</vt:lpstr>
      <vt:lpstr>Choosing between Iterative Search and Recursive Search</vt:lpstr>
      <vt:lpstr>Choosing between Iterative Search and Recursive Search</vt:lpstr>
      <vt:lpstr>Dictionaries</vt:lpstr>
      <vt:lpstr>Specifications for the ADT Dictionary</vt:lpstr>
      <vt:lpstr>Specifications for the ADT Dictionary</vt:lpstr>
      <vt:lpstr>Specifications for the ADT Dictionary</vt:lpstr>
      <vt:lpstr>A Java Interface for ADT Dictionary (Part 1)</vt:lpstr>
      <vt:lpstr>A Java Interface for ADT Dictionary (Part 2)</vt:lpstr>
      <vt:lpstr>Dictionary Iterators</vt:lpstr>
      <vt:lpstr>Dictionary Iterators</vt:lpstr>
      <vt:lpstr>Dictionary Iterators</vt:lpstr>
      <vt:lpstr>Dictionary Iterators</vt:lpstr>
      <vt:lpstr>Using a Dictionary</vt:lpstr>
      <vt:lpstr>A Directory of Telephone Numbers (Part 1)</vt:lpstr>
      <vt:lpstr>A Directory of Telephone Numbers (Part 2)</vt:lpstr>
      <vt:lpstr>A Directory of Telephone Numbers (Part 3)</vt:lpstr>
      <vt:lpstr>A Directory of Telephone Numbers (Part 4)</vt:lpstr>
      <vt:lpstr>A Directory of Telephone Numbers</vt:lpstr>
      <vt:lpstr>A Directory of Telephone Numbers (Part 1)</vt:lpstr>
      <vt:lpstr>A Directory of Telephone Numbers (Part 1)</vt:lpstr>
      <vt:lpstr>A Directory of Telephone Numbers (Part 3)</vt:lpstr>
      <vt:lpstr>The Frequency of Words</vt:lpstr>
      <vt:lpstr>The Class FrequencyCounter (Part 1)</vt:lpstr>
      <vt:lpstr>The Class FrequencyCounter (Part 2)</vt:lpstr>
      <vt:lpstr>The Class FrequencyCounter (Part 3)</vt:lpstr>
      <vt:lpstr>A Concordance of Words (Part 1)</vt:lpstr>
      <vt:lpstr>A Concordance of Words (Part 2)</vt:lpstr>
      <vt:lpstr>A Concordance of Words (Part 3)</vt:lpstr>
      <vt:lpstr>Java Class Library: The Interface Map</vt:lpstr>
      <vt:lpstr>Java Class Library: The class Dictionary</vt:lpstr>
      <vt:lpstr>Array-Based Dictionaries</vt:lpstr>
      <vt:lpstr>Array-Based Implementations (Part 1)</vt:lpstr>
      <vt:lpstr>Array-Based Implementations (Part 2)</vt:lpstr>
      <vt:lpstr>Array-Based Implementations</vt:lpstr>
      <vt:lpstr>Unsorted Array-Based Implementations</vt:lpstr>
      <vt:lpstr>Unsorted Array-Based Implementations</vt:lpstr>
      <vt:lpstr>Unsorted Array-Based Implementations</vt:lpstr>
      <vt:lpstr>Unsorted Array-Based Implementations</vt:lpstr>
      <vt:lpstr>Unsorted Array-Based Implementations</vt:lpstr>
      <vt:lpstr>Unsorted Array-Based Implementations</vt:lpstr>
      <vt:lpstr>Sorted Array-Based Implementations</vt:lpstr>
      <vt:lpstr>Sorted Array-Based Implementations</vt:lpstr>
      <vt:lpstr>Sorted Array-Based Implementations</vt:lpstr>
      <vt:lpstr>Sorted Array-Based Dictionary</vt:lpstr>
      <vt:lpstr>Sorted Array-Based Dictionary</vt:lpstr>
      <vt:lpstr>Sorted Array-Based Dictionary</vt:lpstr>
      <vt:lpstr>Sorted Array-Based Dictionary</vt:lpstr>
      <vt:lpstr>Sorted Array-Based Dictionary</vt:lpstr>
      <vt:lpstr>Sorted Array-Based Dictionary</vt:lpstr>
      <vt:lpstr>Sorted Array-Based Dictionary</vt:lpstr>
      <vt:lpstr>Linked Dictionary Implementations</vt:lpstr>
      <vt:lpstr>Linked Dictionary Implementations</vt:lpstr>
      <vt:lpstr>Linked Dictionary Implementations</vt:lpstr>
      <vt:lpstr>Linked Dictionary Implementations</vt:lpstr>
      <vt:lpstr>An Unsorted Linked Dictionary</vt:lpstr>
      <vt:lpstr>Sorted Linked Dictionary</vt:lpstr>
      <vt:lpstr>Sorted Linked Dictionary (Part 1)</vt:lpstr>
      <vt:lpstr>Sorted Linked Dictionary (Part 2)</vt:lpstr>
      <vt:lpstr>Sorted Linked Dictionary (Part 3)</vt:lpstr>
      <vt:lpstr>Sorted Linked Dictionary</vt:lpstr>
      <vt:lpstr>Implementation Comparison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Structures and Abstractions with Java™</dc:title>
  <cp:lastModifiedBy>Jeannette Kartchner</cp:lastModifiedBy>
  <cp:revision>6</cp:revision>
  <dcterms:modified xsi:type="dcterms:W3CDTF">2018-08-03T19:16:16Z</dcterms:modified>
</cp:coreProperties>
</file>